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8"/>
  </p:notesMasterIdLst>
  <p:sldIdLst>
    <p:sldId id="256" r:id="rId5"/>
    <p:sldId id="298" r:id="rId6"/>
    <p:sldId id="288" r:id="rId7"/>
    <p:sldId id="289" r:id="rId8"/>
    <p:sldId id="295" r:id="rId9"/>
    <p:sldId id="296" r:id="rId10"/>
    <p:sldId id="297" r:id="rId11"/>
    <p:sldId id="294" r:id="rId12"/>
    <p:sldId id="290" r:id="rId13"/>
    <p:sldId id="271" r:id="rId14"/>
    <p:sldId id="292" r:id="rId15"/>
    <p:sldId id="285" r:id="rId16"/>
    <p:sldId id="29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l Edwards" initials="CE" lastIdx="7" clrIdx="0">
    <p:extLst>
      <p:ext uri="{19B8F6BF-5375-455C-9EA6-DF929625EA0E}">
        <p15:presenceInfo xmlns:p15="http://schemas.microsoft.com/office/powerpoint/2012/main" userId="S::carl.edwards@leafuk.org::c5df37db-301c-461c-8af2-738e962c0c6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008000"/>
    <a:srgbClr val="82573C"/>
    <a:srgbClr val="947F74"/>
    <a:srgbClr val="416529"/>
    <a:srgbClr val="989170"/>
    <a:srgbClr val="938175"/>
    <a:srgbClr val="FFFFFF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EBA1A9-DE3D-4972-BCF2-BFA16AB8B874}" v="6" dt="2021-09-16T13:31:20.3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64" autoAdjust="0"/>
    <p:restoredTop sz="94249" autoAdjust="0"/>
  </p:normalViewPr>
  <p:slideViewPr>
    <p:cSldViewPr snapToGrid="0">
      <p:cViewPr varScale="1">
        <p:scale>
          <a:sx n="93" d="100"/>
          <a:sy n="93" d="100"/>
        </p:scale>
        <p:origin x="23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6" d="100"/>
          <a:sy n="76" d="100"/>
        </p:scale>
        <p:origin x="2824" y="3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DBEEDD-5638-4A61-B051-A74B6AF6FAF8}" type="datetimeFigureOut">
              <a:rPr lang="en-GB" smtClean="0"/>
              <a:t>08/10/2021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6B38F3-2C5E-4494-88E2-466A8EFE107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3199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rap.org.uk/what-we-do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oCVrkcaH6Q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rap.org.uk/sites/default/files/2020-07/WRAP-food-waste-in-primary-production-in-the-UK.pdf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2I8Tjb4Fy-Q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B38F3-2C5E-4494-88E2-466A8EFE107E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66632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B38F3-2C5E-4494-88E2-466A8EFE107E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19699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Definitions provided by WRAP (The Waste and Resources Action Programme) </a:t>
            </a:r>
          </a:p>
          <a:p>
            <a:r>
              <a:rPr lang="en-GB" dirty="0">
                <a:hlinkClick r:id="rId3"/>
              </a:rPr>
              <a:t>What we do | WRAP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B38F3-2C5E-4494-88E2-466A8EFE107E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7851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Watch the video from the United Nations – Food Wastage Footprint (</a:t>
            </a:r>
            <a:r>
              <a:rPr lang="en-GB" dirty="0">
                <a:hlinkClick r:id="rId3"/>
              </a:rPr>
              <a:t>Food wastage footprint – YouTube</a:t>
            </a:r>
            <a:r>
              <a:rPr lang="en-GB" dirty="0"/>
              <a:t>)– to discover how food waste contributes to climate change and some of the many ways in which food waste can be reduced.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B38F3-2C5E-4494-88E2-466A8EFE107E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17502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UK Food Waste in Primary Production 2017 estimate compared to other stages in supply chain in 2015 (other stages taken from </a:t>
            </a:r>
            <a:r>
              <a:rPr lang="en-GB" dirty="0" err="1"/>
              <a:t>Courtauld</a:t>
            </a:r>
            <a:r>
              <a:rPr lang="en-GB" dirty="0"/>
              <a:t> Commitment 2025 Food Waste Baseline for 2015, WRAP 2018)7 - </a:t>
            </a:r>
            <a:r>
              <a:rPr lang="en-GB" dirty="0">
                <a:hlinkClick r:id="rId3"/>
              </a:rPr>
              <a:t>Technical report templates (wrap.org.uk)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B38F3-2C5E-4494-88E2-466A8EFE107E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539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Visit: Sainsburysglobalfarm.com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B38F3-2C5E-4494-88E2-466A8EFE107E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3293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Watch the video - </a:t>
            </a:r>
            <a:r>
              <a:rPr lang="en-GB" dirty="0">
                <a:hlinkClick r:id="rId3"/>
              </a:rPr>
              <a:t>Food waste recycling - creating a circular economy – YouTube</a:t>
            </a:r>
            <a:r>
              <a:rPr lang="en-GB" dirty="0"/>
              <a:t> – to learn about </a:t>
            </a:r>
            <a:r>
              <a:rPr lang="en-GB" dirty="0" err="1"/>
              <a:t>GENeco</a:t>
            </a:r>
            <a:r>
              <a:rPr lang="en-GB" dirty="0"/>
              <a:t> and how they use food waste to fertilise fields and to produce energy.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B38F3-2C5E-4494-88E2-466A8EFE107E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56786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B38F3-2C5E-4494-88E2-466A8EFE107E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9107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74D94-0087-4C87-883B-163F50B2B3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88C00C-FACE-4522-8666-5333EEFEB4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AACF3E-372F-4488-ABE1-37D80CF3E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997D3-DFC3-44E8-AED3-A58FAC75B9EA}" type="datetimeFigureOut">
              <a:rPr lang="en-GB" smtClean="0"/>
              <a:t>08/10/2021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C22A50-6206-44D4-9899-FDDA897FF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42C7C6-2281-455E-9138-9BC738E41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AB3B1-95DF-4900-9B17-CE0F354B874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8529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4BB7C-6C00-43B0-9529-F95458E46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8A1976-C964-49AD-A9F2-23069DD55B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DFABE6-09DE-4DC5-9993-702236AB5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997D3-DFC3-44E8-AED3-A58FAC75B9EA}" type="datetimeFigureOut">
              <a:rPr lang="en-GB" smtClean="0"/>
              <a:t>08/10/2021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CB96F9-A0AB-48C3-BA10-60A344361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1847C-5769-48AF-AC9E-C50D4170F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AB3B1-95DF-4900-9B17-CE0F354B874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1552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6D9A6B-43D6-4769-95D2-605BF231A3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B58FB1-4005-495D-B6B3-0F4EFC8307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D13FF8-731B-4D26-824B-EE8AFFC61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997D3-DFC3-44E8-AED3-A58FAC75B9EA}" type="datetimeFigureOut">
              <a:rPr lang="en-GB" smtClean="0"/>
              <a:t>08/10/2021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AD9831-BA84-489E-9801-F404670F5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AD875F-90F5-4BAA-9FEF-696678E3F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AB3B1-95DF-4900-9B17-CE0F354B874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966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28058-9204-4A39-A034-06E0787D0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6D8E1E-C548-4129-93B2-673FAC7A27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AE3D6C-E0EA-4282-8D3D-A1757457E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997D3-DFC3-44E8-AED3-A58FAC75B9EA}" type="datetimeFigureOut">
              <a:rPr lang="en-GB" smtClean="0"/>
              <a:t>08/10/2021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4DAFE5-62AC-45B6-B1BA-B58FB846A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B73710-AB78-47BC-B962-A2F44FCDD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AB3B1-95DF-4900-9B17-CE0F354B874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8306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528E7-3BD6-4FD7-BCA8-0A147D38E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DEC943-FF47-40A5-9A96-4ED777E13D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E74B9D-66E8-4DCA-AC92-52B46156B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997D3-DFC3-44E8-AED3-A58FAC75B9EA}" type="datetimeFigureOut">
              <a:rPr lang="en-GB" smtClean="0"/>
              <a:t>08/10/2021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98DBFC-CD79-4D2A-8478-834155761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7A41ED-FA77-4E14-A954-22E911225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AB3B1-95DF-4900-9B17-CE0F354B874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243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55CA4-D60F-4973-BEDA-20BAC70CA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C998A4-4E76-4C59-A3B9-078369591E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9B2CB5-3C41-46B2-96E9-910BCCB161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228CA9-BA2A-4F57-B9B1-970EC5AC1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997D3-DFC3-44E8-AED3-A58FAC75B9EA}" type="datetimeFigureOut">
              <a:rPr lang="en-GB" smtClean="0"/>
              <a:t>08/10/2021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E3CA1B-2EAB-4BF8-AFF2-71717B652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CE432F-6E69-4568-B557-D20A82E44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AB3B1-95DF-4900-9B17-CE0F354B874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8982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42981-24C7-4DF3-B6F1-7EF339C95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EBDF36-FDE5-4C56-A7B3-37095BE863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7F26AE-0E44-4012-8F66-C6CD950CFC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0353DD-7AE4-4E5C-9FD8-0573F5A4DE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E0E65B-2B3F-4DDE-A752-0E92465D12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FD9312-1FBF-4308-BCBC-CBE285236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997D3-DFC3-44E8-AED3-A58FAC75B9EA}" type="datetimeFigureOut">
              <a:rPr lang="en-GB" smtClean="0"/>
              <a:t>08/10/2021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D66BEB6-294A-4E68-BDB7-989A28AC6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5131871-8D8B-4FD8-82D0-75D10AA0A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AB3B1-95DF-4900-9B17-CE0F354B874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154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0B41C-F0D4-476A-8EFE-DC05AA53B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E292E0-BFB4-4D6C-902E-F8F43D98B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997D3-DFC3-44E8-AED3-A58FAC75B9EA}" type="datetimeFigureOut">
              <a:rPr lang="en-GB" smtClean="0"/>
              <a:t>08/10/2021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4999EC-10B2-4D11-A234-B4C99CEE4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2C4E2C-2F1B-4BFC-AD14-9B6D19D85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AB3B1-95DF-4900-9B17-CE0F354B874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4431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40BB2E-4FFC-4F7C-ADB6-3EEC1436F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997D3-DFC3-44E8-AED3-A58FAC75B9EA}" type="datetimeFigureOut">
              <a:rPr lang="en-GB" smtClean="0"/>
              <a:t>08/10/2021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373799-B7BA-49FB-9462-9D1576D05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D59CBD-025C-41E9-AC59-601D8D85E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AB3B1-95DF-4900-9B17-CE0F354B874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8382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6A702-6C28-40C3-B685-7F8BC146D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080719-9B32-466A-91C2-FEB4E7F2C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818162-48C7-403A-8D81-EB23CAE001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93A46F-A4CF-4017-953C-1B91BF87B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997D3-DFC3-44E8-AED3-A58FAC75B9EA}" type="datetimeFigureOut">
              <a:rPr lang="en-GB" smtClean="0"/>
              <a:t>08/10/2021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07A19C-83A2-46E5-AFB0-001D94A57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7580E3-922D-465A-B1A1-2BA7084CD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AB3B1-95DF-4900-9B17-CE0F354B874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4813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F392E-B61F-4F1E-ADE8-3AA28B08C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868C66-2111-41E3-B00D-8C0A2F0730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DCD45A-B2CD-46BC-A9B8-B5BE48A7D2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127C83-9FFA-48C5-B99B-BD822822B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997D3-DFC3-44E8-AED3-A58FAC75B9EA}" type="datetimeFigureOut">
              <a:rPr lang="en-GB" smtClean="0"/>
              <a:t>08/10/2021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4D0572-7E2F-4D17-99AE-51BFAE0B7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A25615-8790-42B4-9775-989214BEE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AB3B1-95DF-4900-9B17-CE0F354B874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96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9007D4-CB6C-4E5D-9A0F-40E89734D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F4B23B-3CAC-4146-BFA5-3EF4EE69E7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3E12ED-462B-4C21-9C83-DD9D524ABE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C997D3-DFC3-44E8-AED3-A58FAC75B9EA}" type="datetimeFigureOut">
              <a:rPr lang="en-GB" smtClean="0"/>
              <a:t>08/10/2021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6452AA-1571-4885-83AD-DAD6F8BD77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CB818B-C718-4CA2-962B-C01B65D8CF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7AB3B1-95DF-4900-9B17-CE0F354B874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8183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2I8Tjb4Fy-Q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IoCVrkcaH6Q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B6EB6-A195-4892-9F49-9570ED0CD5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1957" y="1214438"/>
            <a:ext cx="9144000" cy="2387600"/>
          </a:xfrm>
        </p:spPr>
        <p:txBody>
          <a:bodyPr>
            <a:normAutofit/>
          </a:bodyPr>
          <a:lstStyle/>
          <a:p>
            <a:r>
              <a:rPr lang="en-GB" sz="9600" b="1" dirty="0">
                <a:solidFill>
                  <a:srgbClr val="CC0099"/>
                </a:solidFill>
              </a:rPr>
              <a:t>Climate change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305C16-B8D7-4A5D-B8D2-0D8536C7D05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3300" b="1" dirty="0">
                <a:solidFill>
                  <a:srgbClr val="008000"/>
                </a:solidFill>
              </a:rPr>
              <a:t>How can Farmers reduce the impact </a:t>
            </a:r>
          </a:p>
          <a:p>
            <a:r>
              <a:rPr lang="en-GB" sz="3300" b="1" dirty="0">
                <a:solidFill>
                  <a:srgbClr val="008000"/>
                </a:solidFill>
              </a:rPr>
              <a:t>of food waste?</a:t>
            </a:r>
          </a:p>
        </p:txBody>
      </p:sp>
    </p:spTree>
    <p:extLst>
      <p:ext uri="{BB962C8B-B14F-4D97-AF65-F5344CB8AC3E}">
        <p14:creationId xmlns:p14="http://schemas.microsoft.com/office/powerpoint/2010/main" val="24009280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E2F80-B78B-4E51-8071-D24F7E0DC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CC0099"/>
                </a:solidFill>
                <a:latin typeface="+mn-lt"/>
              </a:rPr>
              <a:t>Sainsburys Global Farm Video: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8D235A-5DDE-4ADF-B831-295FFEE536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sz="4800" b="1" i="0" dirty="0">
                <a:solidFill>
                  <a:srgbClr val="008000"/>
                </a:solidFill>
                <a:effectLst/>
                <a:latin typeface="inherit"/>
              </a:rPr>
              <a:t> Take a look at Symington’s Wine</a:t>
            </a:r>
          </a:p>
          <a:p>
            <a:endParaRPr lang="en-GB" sz="4800" b="1" dirty="0">
              <a:solidFill>
                <a:srgbClr val="008000"/>
              </a:solidFill>
              <a:latin typeface="inherit"/>
              <a:cs typeface="Calibri"/>
            </a:endParaRPr>
          </a:p>
          <a:p>
            <a:r>
              <a:rPr lang="en-GB" sz="4800" b="1" dirty="0">
                <a:solidFill>
                  <a:srgbClr val="008000"/>
                </a:solidFill>
                <a:latin typeface="inherit"/>
                <a:cs typeface="Calibri"/>
              </a:rPr>
              <a:t>You can also search on the global map for ‘food waste’ and see what else farmers </a:t>
            </a:r>
            <a:r>
              <a:rPr lang="en-GB" sz="4800" b="1">
                <a:solidFill>
                  <a:srgbClr val="008000"/>
                </a:solidFill>
                <a:latin typeface="inherit"/>
                <a:cs typeface="Calibri"/>
              </a:rPr>
              <a:t>are doing to reduce.</a:t>
            </a:r>
            <a:endParaRPr lang="en-GB" sz="2000" dirty="0">
              <a:solidFill>
                <a:srgbClr val="00800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5040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B9860-0B33-47ED-92B1-6A32676DE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F1EFE2-47EC-43C5-A1E5-E44A508077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hlinkClick r:id="rId3"/>
            <a:extLst>
              <a:ext uri="{FF2B5EF4-FFF2-40B4-BE49-F238E27FC236}">
                <a16:creationId xmlns:a16="http://schemas.microsoft.com/office/drawing/2014/main" id="{B1BE855C-3CC7-4922-B6FF-301E416D6CE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71" t="17592" r="33021" b="18958"/>
          <a:stretch/>
        </p:blipFill>
        <p:spPr>
          <a:xfrm>
            <a:off x="93483" y="25400"/>
            <a:ext cx="12005033" cy="683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3357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9917F930-07A7-4885-BEDA-14923D260A1C}"/>
              </a:ext>
            </a:extLst>
          </p:cNvPr>
          <p:cNvSpPr txBox="1">
            <a:spLocks/>
          </p:cNvSpPr>
          <p:nvPr/>
        </p:nvSpPr>
        <p:spPr>
          <a:xfrm>
            <a:off x="257132" y="-113333"/>
            <a:ext cx="11677736" cy="23433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1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dirty="0">
                <a:solidFill>
                  <a:srgbClr val="CC0099"/>
                </a:solidFill>
                <a:latin typeface="Calibri Li"/>
              </a:rPr>
              <a:t>How can farmers help prevent climate </a:t>
            </a:r>
            <a:r>
              <a:rPr lang="en-GB" b="1" dirty="0">
                <a:solidFill>
                  <a:srgbClr val="CC0099"/>
                </a:solidFill>
                <a:latin typeface="+mn-lt"/>
              </a:rPr>
              <a:t>change</a:t>
            </a:r>
            <a:r>
              <a:rPr lang="en-GB" b="1" dirty="0">
                <a:solidFill>
                  <a:srgbClr val="CC0099"/>
                </a:solidFill>
                <a:latin typeface="Calibri Li"/>
              </a:rPr>
              <a:t>? </a:t>
            </a:r>
            <a:endParaRPr lang="en-GB" dirty="0">
              <a:latin typeface="Calibri L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04D1DB-9BB8-41FE-B060-25C9AB862EF4}"/>
              </a:ext>
            </a:extLst>
          </p:cNvPr>
          <p:cNvSpPr txBox="1"/>
          <p:nvPr/>
        </p:nvSpPr>
        <p:spPr>
          <a:xfrm>
            <a:off x="543464" y="1467531"/>
            <a:ext cx="10765765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 b="1" dirty="0">
                <a:solidFill>
                  <a:srgbClr val="416529"/>
                </a:solidFill>
              </a:rPr>
              <a:t>Many farmers are working very hard to minimise waste at the supply stage, and minimise climate change, using food waste to help store carbon in the soil.</a:t>
            </a:r>
            <a:endParaRPr lang="en-GB" sz="2400" b="1" baseline="-25000" dirty="0">
              <a:solidFill>
                <a:srgbClr val="416529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F6D29FB-F156-45B1-A5A5-7727A8D1357D}"/>
              </a:ext>
            </a:extLst>
          </p:cNvPr>
          <p:cNvSpPr txBox="1"/>
          <p:nvPr/>
        </p:nvSpPr>
        <p:spPr>
          <a:xfrm>
            <a:off x="643476" y="2568751"/>
            <a:ext cx="387137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000" dirty="0"/>
              <a:t>Grass fields store carbon all year round, and when fertilised using liquid fertiliser, made from food waste, farmers are making a real difference in the fight against climate change.</a:t>
            </a:r>
          </a:p>
          <a:p>
            <a:pPr algn="just"/>
            <a:endParaRPr lang="en-GB" sz="2000" dirty="0"/>
          </a:p>
          <a:p>
            <a:pPr algn="just"/>
            <a:r>
              <a:rPr lang="en-GB" sz="2000" b="1" dirty="0"/>
              <a:t>How would you minimise food wastage if you had a farm?</a:t>
            </a:r>
          </a:p>
          <a:p>
            <a:endParaRPr lang="en-GB" sz="20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78A639C-5967-41A9-BE3B-904D996351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9202" y="2568751"/>
            <a:ext cx="6862798" cy="42892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16120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8559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23B9407-4D2B-4BAF-B65E-C8B4E1D02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61988" y="500062"/>
            <a:ext cx="10515600" cy="1325563"/>
          </a:xfrm>
        </p:spPr>
        <p:txBody>
          <a:bodyPr/>
          <a:lstStyle/>
          <a:p>
            <a:pPr algn="ctr"/>
            <a:r>
              <a:rPr lang="en-GB" b="1" dirty="0">
                <a:solidFill>
                  <a:srgbClr val="CC0099"/>
                </a:solidFill>
              </a:rPr>
              <a:t>Key Language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D7949CB-E54E-404C-8A7D-5C102E09D065}"/>
              </a:ext>
            </a:extLst>
          </p:cNvPr>
          <p:cNvGrpSpPr/>
          <p:nvPr/>
        </p:nvGrpSpPr>
        <p:grpSpPr>
          <a:xfrm>
            <a:off x="1294494" y="1938597"/>
            <a:ext cx="3900652" cy="646331"/>
            <a:chOff x="1294495" y="1938596"/>
            <a:chExt cx="2846217" cy="767655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8D10E35-4D35-4CE4-8150-711295B8A39E}"/>
                </a:ext>
              </a:extLst>
            </p:cNvPr>
            <p:cNvSpPr txBox="1"/>
            <p:nvPr/>
          </p:nvSpPr>
          <p:spPr>
            <a:xfrm>
              <a:off x="1972178" y="1938596"/>
              <a:ext cx="2168534" cy="7676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300" b="1" dirty="0">
                  <a:solidFill>
                    <a:srgbClr val="008000"/>
                  </a:solidFill>
                </a:rPr>
                <a:t>food waste</a:t>
              </a:r>
              <a:r>
                <a:rPr lang="en-GB" sz="3600" dirty="0"/>
                <a:t> </a:t>
              </a:r>
            </a:p>
          </p:txBody>
        </p:sp>
        <p:sp>
          <p:nvSpPr>
            <p:cNvPr id="7" name="Content Placeholder 14" descr="Key with solid fill">
              <a:extLst>
                <a:ext uri="{FF2B5EF4-FFF2-40B4-BE49-F238E27FC236}">
                  <a16:creationId xmlns:a16="http://schemas.microsoft.com/office/drawing/2014/main" id="{A678E003-7E53-4C73-96C1-413FA2E751C5}"/>
                </a:ext>
              </a:extLst>
            </p:cNvPr>
            <p:cNvSpPr/>
            <p:nvPr/>
          </p:nvSpPr>
          <p:spPr>
            <a:xfrm>
              <a:off x="1294495" y="2077957"/>
              <a:ext cx="559126" cy="436613"/>
            </a:xfrm>
            <a:custGeom>
              <a:avLst/>
              <a:gdLst>
                <a:gd name="connsiteX0" fmla="*/ 529531 w 770227"/>
                <a:gd name="connsiteY0" fmla="*/ 214438 h 367608"/>
                <a:gd name="connsiteX1" fmla="*/ 586423 w 770227"/>
                <a:gd name="connsiteY1" fmla="*/ 271330 h 367608"/>
                <a:gd name="connsiteX2" fmla="*/ 643315 w 770227"/>
                <a:gd name="connsiteY2" fmla="*/ 214438 h 367608"/>
                <a:gd name="connsiteX3" fmla="*/ 700207 w 770227"/>
                <a:gd name="connsiteY3" fmla="*/ 271330 h 367608"/>
                <a:gd name="connsiteX4" fmla="*/ 770227 w 770227"/>
                <a:gd name="connsiteY4" fmla="*/ 183804 h 367608"/>
                <a:gd name="connsiteX5" fmla="*/ 700207 w 770227"/>
                <a:gd name="connsiteY5" fmla="*/ 96278 h 367608"/>
                <a:gd name="connsiteX6" fmla="*/ 345727 w 770227"/>
                <a:gd name="connsiteY6" fmla="*/ 96278 h 367608"/>
                <a:gd name="connsiteX7" fmla="*/ 183804 w 770227"/>
                <a:gd name="connsiteY7" fmla="*/ 0 h 367608"/>
                <a:gd name="connsiteX8" fmla="*/ 0 w 770227"/>
                <a:gd name="connsiteY8" fmla="*/ 183804 h 367608"/>
                <a:gd name="connsiteX9" fmla="*/ 183804 w 770227"/>
                <a:gd name="connsiteY9" fmla="*/ 367609 h 367608"/>
                <a:gd name="connsiteX10" fmla="*/ 345727 w 770227"/>
                <a:gd name="connsiteY10" fmla="*/ 271330 h 367608"/>
                <a:gd name="connsiteX11" fmla="*/ 402619 w 770227"/>
                <a:gd name="connsiteY11" fmla="*/ 271330 h 367608"/>
                <a:gd name="connsiteX12" fmla="*/ 437629 w 770227"/>
                <a:gd name="connsiteY12" fmla="*/ 236320 h 367608"/>
                <a:gd name="connsiteX13" fmla="*/ 472640 w 770227"/>
                <a:gd name="connsiteY13" fmla="*/ 271330 h 367608"/>
                <a:gd name="connsiteX14" fmla="*/ 529531 w 770227"/>
                <a:gd name="connsiteY14" fmla="*/ 214438 h 367608"/>
                <a:gd name="connsiteX15" fmla="*/ 105031 w 770227"/>
                <a:gd name="connsiteY15" fmla="*/ 236320 h 367608"/>
                <a:gd name="connsiteX16" fmla="*/ 52516 w 770227"/>
                <a:gd name="connsiteY16" fmla="*/ 183804 h 367608"/>
                <a:gd name="connsiteX17" fmla="*/ 105031 w 770227"/>
                <a:gd name="connsiteY17" fmla="*/ 131289 h 367608"/>
                <a:gd name="connsiteX18" fmla="*/ 157547 w 770227"/>
                <a:gd name="connsiteY18" fmla="*/ 183804 h 367608"/>
                <a:gd name="connsiteX19" fmla="*/ 105031 w 770227"/>
                <a:gd name="connsiteY19" fmla="*/ 236320 h 367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70227" h="367608">
                  <a:moveTo>
                    <a:pt x="529531" y="214438"/>
                  </a:moveTo>
                  <a:lnTo>
                    <a:pt x="586423" y="271330"/>
                  </a:lnTo>
                  <a:lnTo>
                    <a:pt x="643315" y="214438"/>
                  </a:lnTo>
                  <a:lnTo>
                    <a:pt x="700207" y="271330"/>
                  </a:lnTo>
                  <a:lnTo>
                    <a:pt x="770227" y="183804"/>
                  </a:lnTo>
                  <a:lnTo>
                    <a:pt x="700207" y="96278"/>
                  </a:lnTo>
                  <a:lnTo>
                    <a:pt x="345727" y="96278"/>
                  </a:lnTo>
                  <a:cubicBezTo>
                    <a:pt x="314218" y="38511"/>
                    <a:pt x="253825" y="0"/>
                    <a:pt x="183804" y="0"/>
                  </a:cubicBezTo>
                  <a:cubicBezTo>
                    <a:pt x="82274" y="0"/>
                    <a:pt x="0" y="82274"/>
                    <a:pt x="0" y="183804"/>
                  </a:cubicBezTo>
                  <a:cubicBezTo>
                    <a:pt x="0" y="285334"/>
                    <a:pt x="82274" y="367609"/>
                    <a:pt x="183804" y="367609"/>
                  </a:cubicBezTo>
                  <a:cubicBezTo>
                    <a:pt x="253825" y="367609"/>
                    <a:pt x="314218" y="329097"/>
                    <a:pt x="345727" y="271330"/>
                  </a:cubicBezTo>
                  <a:lnTo>
                    <a:pt x="402619" y="271330"/>
                  </a:lnTo>
                  <a:lnTo>
                    <a:pt x="437629" y="236320"/>
                  </a:lnTo>
                  <a:lnTo>
                    <a:pt x="472640" y="271330"/>
                  </a:lnTo>
                  <a:lnTo>
                    <a:pt x="529531" y="214438"/>
                  </a:lnTo>
                  <a:close/>
                  <a:moveTo>
                    <a:pt x="105031" y="236320"/>
                  </a:moveTo>
                  <a:cubicBezTo>
                    <a:pt x="76147" y="236320"/>
                    <a:pt x="52516" y="212688"/>
                    <a:pt x="52516" y="183804"/>
                  </a:cubicBezTo>
                  <a:cubicBezTo>
                    <a:pt x="52516" y="154921"/>
                    <a:pt x="76147" y="131289"/>
                    <a:pt x="105031" y="131289"/>
                  </a:cubicBezTo>
                  <a:cubicBezTo>
                    <a:pt x="133915" y="131289"/>
                    <a:pt x="157547" y="154921"/>
                    <a:pt x="157547" y="183804"/>
                  </a:cubicBezTo>
                  <a:cubicBezTo>
                    <a:pt x="157547" y="212688"/>
                    <a:pt x="133915" y="236320"/>
                    <a:pt x="105031" y="236320"/>
                  </a:cubicBezTo>
                  <a:close/>
                </a:path>
              </a:pathLst>
            </a:custGeom>
            <a:solidFill>
              <a:srgbClr val="000000"/>
            </a:solidFill>
            <a:ln w="8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CA96082B-70A3-4417-BF2D-6BEB7AC4C4C1}"/>
              </a:ext>
            </a:extLst>
          </p:cNvPr>
          <p:cNvGrpSpPr/>
          <p:nvPr/>
        </p:nvGrpSpPr>
        <p:grpSpPr>
          <a:xfrm>
            <a:off x="1294495" y="2681884"/>
            <a:ext cx="3642615" cy="600164"/>
            <a:chOff x="1294495" y="1938596"/>
            <a:chExt cx="3642615" cy="60016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2FC6454-C2DA-4D88-AC2E-11BE5DE9A782}"/>
                </a:ext>
              </a:extLst>
            </p:cNvPr>
            <p:cNvSpPr txBox="1"/>
            <p:nvPr/>
          </p:nvSpPr>
          <p:spPr>
            <a:xfrm>
              <a:off x="2223238" y="1938596"/>
              <a:ext cx="2713872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300" b="1" dirty="0">
                  <a:solidFill>
                    <a:srgbClr val="008000"/>
                  </a:solidFill>
                </a:rPr>
                <a:t>food security</a:t>
              </a:r>
              <a:endParaRPr lang="en-GB" sz="3600" dirty="0"/>
            </a:p>
          </p:txBody>
        </p:sp>
        <p:sp>
          <p:nvSpPr>
            <p:cNvPr id="10" name="Content Placeholder 14" descr="Key with solid fill">
              <a:extLst>
                <a:ext uri="{FF2B5EF4-FFF2-40B4-BE49-F238E27FC236}">
                  <a16:creationId xmlns:a16="http://schemas.microsoft.com/office/drawing/2014/main" id="{CD1E5E5D-B7F3-4226-8A1D-7A85B5226DCF}"/>
                </a:ext>
              </a:extLst>
            </p:cNvPr>
            <p:cNvSpPr/>
            <p:nvPr/>
          </p:nvSpPr>
          <p:spPr>
            <a:xfrm>
              <a:off x="1294495" y="2077957"/>
              <a:ext cx="770227" cy="367608"/>
            </a:xfrm>
            <a:custGeom>
              <a:avLst/>
              <a:gdLst>
                <a:gd name="connsiteX0" fmla="*/ 529531 w 770227"/>
                <a:gd name="connsiteY0" fmla="*/ 214438 h 367608"/>
                <a:gd name="connsiteX1" fmla="*/ 586423 w 770227"/>
                <a:gd name="connsiteY1" fmla="*/ 271330 h 367608"/>
                <a:gd name="connsiteX2" fmla="*/ 643315 w 770227"/>
                <a:gd name="connsiteY2" fmla="*/ 214438 h 367608"/>
                <a:gd name="connsiteX3" fmla="*/ 700207 w 770227"/>
                <a:gd name="connsiteY3" fmla="*/ 271330 h 367608"/>
                <a:gd name="connsiteX4" fmla="*/ 770227 w 770227"/>
                <a:gd name="connsiteY4" fmla="*/ 183804 h 367608"/>
                <a:gd name="connsiteX5" fmla="*/ 700207 w 770227"/>
                <a:gd name="connsiteY5" fmla="*/ 96278 h 367608"/>
                <a:gd name="connsiteX6" fmla="*/ 345727 w 770227"/>
                <a:gd name="connsiteY6" fmla="*/ 96278 h 367608"/>
                <a:gd name="connsiteX7" fmla="*/ 183804 w 770227"/>
                <a:gd name="connsiteY7" fmla="*/ 0 h 367608"/>
                <a:gd name="connsiteX8" fmla="*/ 0 w 770227"/>
                <a:gd name="connsiteY8" fmla="*/ 183804 h 367608"/>
                <a:gd name="connsiteX9" fmla="*/ 183804 w 770227"/>
                <a:gd name="connsiteY9" fmla="*/ 367609 h 367608"/>
                <a:gd name="connsiteX10" fmla="*/ 345727 w 770227"/>
                <a:gd name="connsiteY10" fmla="*/ 271330 h 367608"/>
                <a:gd name="connsiteX11" fmla="*/ 402619 w 770227"/>
                <a:gd name="connsiteY11" fmla="*/ 271330 h 367608"/>
                <a:gd name="connsiteX12" fmla="*/ 437629 w 770227"/>
                <a:gd name="connsiteY12" fmla="*/ 236320 h 367608"/>
                <a:gd name="connsiteX13" fmla="*/ 472640 w 770227"/>
                <a:gd name="connsiteY13" fmla="*/ 271330 h 367608"/>
                <a:gd name="connsiteX14" fmla="*/ 529531 w 770227"/>
                <a:gd name="connsiteY14" fmla="*/ 214438 h 367608"/>
                <a:gd name="connsiteX15" fmla="*/ 105031 w 770227"/>
                <a:gd name="connsiteY15" fmla="*/ 236320 h 367608"/>
                <a:gd name="connsiteX16" fmla="*/ 52516 w 770227"/>
                <a:gd name="connsiteY16" fmla="*/ 183804 h 367608"/>
                <a:gd name="connsiteX17" fmla="*/ 105031 w 770227"/>
                <a:gd name="connsiteY17" fmla="*/ 131289 h 367608"/>
                <a:gd name="connsiteX18" fmla="*/ 157547 w 770227"/>
                <a:gd name="connsiteY18" fmla="*/ 183804 h 367608"/>
                <a:gd name="connsiteX19" fmla="*/ 105031 w 770227"/>
                <a:gd name="connsiteY19" fmla="*/ 236320 h 367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70227" h="367608">
                  <a:moveTo>
                    <a:pt x="529531" y="214438"/>
                  </a:moveTo>
                  <a:lnTo>
                    <a:pt x="586423" y="271330"/>
                  </a:lnTo>
                  <a:lnTo>
                    <a:pt x="643315" y="214438"/>
                  </a:lnTo>
                  <a:lnTo>
                    <a:pt x="700207" y="271330"/>
                  </a:lnTo>
                  <a:lnTo>
                    <a:pt x="770227" y="183804"/>
                  </a:lnTo>
                  <a:lnTo>
                    <a:pt x="700207" y="96278"/>
                  </a:lnTo>
                  <a:lnTo>
                    <a:pt x="345727" y="96278"/>
                  </a:lnTo>
                  <a:cubicBezTo>
                    <a:pt x="314218" y="38511"/>
                    <a:pt x="253825" y="0"/>
                    <a:pt x="183804" y="0"/>
                  </a:cubicBezTo>
                  <a:cubicBezTo>
                    <a:pt x="82274" y="0"/>
                    <a:pt x="0" y="82274"/>
                    <a:pt x="0" y="183804"/>
                  </a:cubicBezTo>
                  <a:cubicBezTo>
                    <a:pt x="0" y="285334"/>
                    <a:pt x="82274" y="367609"/>
                    <a:pt x="183804" y="367609"/>
                  </a:cubicBezTo>
                  <a:cubicBezTo>
                    <a:pt x="253825" y="367609"/>
                    <a:pt x="314218" y="329097"/>
                    <a:pt x="345727" y="271330"/>
                  </a:cubicBezTo>
                  <a:lnTo>
                    <a:pt x="402619" y="271330"/>
                  </a:lnTo>
                  <a:lnTo>
                    <a:pt x="437629" y="236320"/>
                  </a:lnTo>
                  <a:lnTo>
                    <a:pt x="472640" y="271330"/>
                  </a:lnTo>
                  <a:lnTo>
                    <a:pt x="529531" y="214438"/>
                  </a:lnTo>
                  <a:close/>
                  <a:moveTo>
                    <a:pt x="105031" y="236320"/>
                  </a:moveTo>
                  <a:cubicBezTo>
                    <a:pt x="76147" y="236320"/>
                    <a:pt x="52516" y="212688"/>
                    <a:pt x="52516" y="183804"/>
                  </a:cubicBezTo>
                  <a:cubicBezTo>
                    <a:pt x="52516" y="154921"/>
                    <a:pt x="76147" y="131289"/>
                    <a:pt x="105031" y="131289"/>
                  </a:cubicBezTo>
                  <a:cubicBezTo>
                    <a:pt x="133915" y="131289"/>
                    <a:pt x="157547" y="154921"/>
                    <a:pt x="157547" y="183804"/>
                  </a:cubicBezTo>
                  <a:cubicBezTo>
                    <a:pt x="157547" y="212688"/>
                    <a:pt x="133915" y="236320"/>
                    <a:pt x="105031" y="236320"/>
                  </a:cubicBezTo>
                  <a:close/>
                </a:path>
              </a:pathLst>
            </a:custGeom>
            <a:solidFill>
              <a:srgbClr val="000000"/>
            </a:solidFill>
            <a:ln w="8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E5F9E5C-7139-472C-9359-41F6514D3A7C}"/>
              </a:ext>
            </a:extLst>
          </p:cNvPr>
          <p:cNvGrpSpPr/>
          <p:nvPr/>
        </p:nvGrpSpPr>
        <p:grpSpPr>
          <a:xfrm>
            <a:off x="1294495" y="3379005"/>
            <a:ext cx="3440065" cy="600164"/>
            <a:chOff x="1294495" y="1938596"/>
            <a:chExt cx="3440065" cy="600164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F6D4B01-3780-4437-A6AA-49DE153B5925}"/>
                </a:ext>
              </a:extLst>
            </p:cNvPr>
            <p:cNvSpPr txBox="1"/>
            <p:nvPr/>
          </p:nvSpPr>
          <p:spPr>
            <a:xfrm>
              <a:off x="2212518" y="1938596"/>
              <a:ext cx="2522042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300" b="1" dirty="0">
                  <a:solidFill>
                    <a:srgbClr val="008000"/>
                  </a:solidFill>
                </a:rPr>
                <a:t>food poverty</a:t>
              </a:r>
              <a:endParaRPr lang="en-GB" sz="3600" dirty="0"/>
            </a:p>
          </p:txBody>
        </p:sp>
        <p:sp>
          <p:nvSpPr>
            <p:cNvPr id="13" name="Content Placeholder 14" descr="Key with solid fill">
              <a:extLst>
                <a:ext uri="{FF2B5EF4-FFF2-40B4-BE49-F238E27FC236}">
                  <a16:creationId xmlns:a16="http://schemas.microsoft.com/office/drawing/2014/main" id="{FE55CBB0-7E0A-4782-ABE9-3C17EBFA7EA4}"/>
                </a:ext>
              </a:extLst>
            </p:cNvPr>
            <p:cNvSpPr/>
            <p:nvPr/>
          </p:nvSpPr>
          <p:spPr>
            <a:xfrm>
              <a:off x="1294495" y="2077957"/>
              <a:ext cx="770227" cy="367608"/>
            </a:xfrm>
            <a:custGeom>
              <a:avLst/>
              <a:gdLst>
                <a:gd name="connsiteX0" fmla="*/ 529531 w 770227"/>
                <a:gd name="connsiteY0" fmla="*/ 214438 h 367608"/>
                <a:gd name="connsiteX1" fmla="*/ 586423 w 770227"/>
                <a:gd name="connsiteY1" fmla="*/ 271330 h 367608"/>
                <a:gd name="connsiteX2" fmla="*/ 643315 w 770227"/>
                <a:gd name="connsiteY2" fmla="*/ 214438 h 367608"/>
                <a:gd name="connsiteX3" fmla="*/ 700207 w 770227"/>
                <a:gd name="connsiteY3" fmla="*/ 271330 h 367608"/>
                <a:gd name="connsiteX4" fmla="*/ 770227 w 770227"/>
                <a:gd name="connsiteY4" fmla="*/ 183804 h 367608"/>
                <a:gd name="connsiteX5" fmla="*/ 700207 w 770227"/>
                <a:gd name="connsiteY5" fmla="*/ 96278 h 367608"/>
                <a:gd name="connsiteX6" fmla="*/ 345727 w 770227"/>
                <a:gd name="connsiteY6" fmla="*/ 96278 h 367608"/>
                <a:gd name="connsiteX7" fmla="*/ 183804 w 770227"/>
                <a:gd name="connsiteY7" fmla="*/ 0 h 367608"/>
                <a:gd name="connsiteX8" fmla="*/ 0 w 770227"/>
                <a:gd name="connsiteY8" fmla="*/ 183804 h 367608"/>
                <a:gd name="connsiteX9" fmla="*/ 183804 w 770227"/>
                <a:gd name="connsiteY9" fmla="*/ 367609 h 367608"/>
                <a:gd name="connsiteX10" fmla="*/ 345727 w 770227"/>
                <a:gd name="connsiteY10" fmla="*/ 271330 h 367608"/>
                <a:gd name="connsiteX11" fmla="*/ 402619 w 770227"/>
                <a:gd name="connsiteY11" fmla="*/ 271330 h 367608"/>
                <a:gd name="connsiteX12" fmla="*/ 437629 w 770227"/>
                <a:gd name="connsiteY12" fmla="*/ 236320 h 367608"/>
                <a:gd name="connsiteX13" fmla="*/ 472640 w 770227"/>
                <a:gd name="connsiteY13" fmla="*/ 271330 h 367608"/>
                <a:gd name="connsiteX14" fmla="*/ 529531 w 770227"/>
                <a:gd name="connsiteY14" fmla="*/ 214438 h 367608"/>
                <a:gd name="connsiteX15" fmla="*/ 105031 w 770227"/>
                <a:gd name="connsiteY15" fmla="*/ 236320 h 367608"/>
                <a:gd name="connsiteX16" fmla="*/ 52516 w 770227"/>
                <a:gd name="connsiteY16" fmla="*/ 183804 h 367608"/>
                <a:gd name="connsiteX17" fmla="*/ 105031 w 770227"/>
                <a:gd name="connsiteY17" fmla="*/ 131289 h 367608"/>
                <a:gd name="connsiteX18" fmla="*/ 157547 w 770227"/>
                <a:gd name="connsiteY18" fmla="*/ 183804 h 367608"/>
                <a:gd name="connsiteX19" fmla="*/ 105031 w 770227"/>
                <a:gd name="connsiteY19" fmla="*/ 236320 h 367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70227" h="367608">
                  <a:moveTo>
                    <a:pt x="529531" y="214438"/>
                  </a:moveTo>
                  <a:lnTo>
                    <a:pt x="586423" y="271330"/>
                  </a:lnTo>
                  <a:lnTo>
                    <a:pt x="643315" y="214438"/>
                  </a:lnTo>
                  <a:lnTo>
                    <a:pt x="700207" y="271330"/>
                  </a:lnTo>
                  <a:lnTo>
                    <a:pt x="770227" y="183804"/>
                  </a:lnTo>
                  <a:lnTo>
                    <a:pt x="700207" y="96278"/>
                  </a:lnTo>
                  <a:lnTo>
                    <a:pt x="345727" y="96278"/>
                  </a:lnTo>
                  <a:cubicBezTo>
                    <a:pt x="314218" y="38511"/>
                    <a:pt x="253825" y="0"/>
                    <a:pt x="183804" y="0"/>
                  </a:cubicBezTo>
                  <a:cubicBezTo>
                    <a:pt x="82274" y="0"/>
                    <a:pt x="0" y="82274"/>
                    <a:pt x="0" y="183804"/>
                  </a:cubicBezTo>
                  <a:cubicBezTo>
                    <a:pt x="0" y="285334"/>
                    <a:pt x="82274" y="367609"/>
                    <a:pt x="183804" y="367609"/>
                  </a:cubicBezTo>
                  <a:cubicBezTo>
                    <a:pt x="253825" y="367609"/>
                    <a:pt x="314218" y="329097"/>
                    <a:pt x="345727" y="271330"/>
                  </a:cubicBezTo>
                  <a:lnTo>
                    <a:pt x="402619" y="271330"/>
                  </a:lnTo>
                  <a:lnTo>
                    <a:pt x="437629" y="236320"/>
                  </a:lnTo>
                  <a:lnTo>
                    <a:pt x="472640" y="271330"/>
                  </a:lnTo>
                  <a:lnTo>
                    <a:pt x="529531" y="214438"/>
                  </a:lnTo>
                  <a:close/>
                  <a:moveTo>
                    <a:pt x="105031" y="236320"/>
                  </a:moveTo>
                  <a:cubicBezTo>
                    <a:pt x="76147" y="236320"/>
                    <a:pt x="52516" y="212688"/>
                    <a:pt x="52516" y="183804"/>
                  </a:cubicBezTo>
                  <a:cubicBezTo>
                    <a:pt x="52516" y="154921"/>
                    <a:pt x="76147" y="131289"/>
                    <a:pt x="105031" y="131289"/>
                  </a:cubicBezTo>
                  <a:cubicBezTo>
                    <a:pt x="133915" y="131289"/>
                    <a:pt x="157547" y="154921"/>
                    <a:pt x="157547" y="183804"/>
                  </a:cubicBezTo>
                  <a:cubicBezTo>
                    <a:pt x="157547" y="212688"/>
                    <a:pt x="133915" y="236320"/>
                    <a:pt x="105031" y="236320"/>
                  </a:cubicBezTo>
                  <a:close/>
                </a:path>
              </a:pathLst>
            </a:custGeom>
            <a:solidFill>
              <a:srgbClr val="000000"/>
            </a:solidFill>
            <a:ln w="8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71A0ACD-FB9D-4767-8A8C-4DC1FB3C7735}"/>
              </a:ext>
            </a:extLst>
          </p:cNvPr>
          <p:cNvGrpSpPr/>
          <p:nvPr/>
        </p:nvGrpSpPr>
        <p:grpSpPr>
          <a:xfrm>
            <a:off x="1294495" y="4076126"/>
            <a:ext cx="3440065" cy="600164"/>
            <a:chOff x="1294495" y="1938596"/>
            <a:chExt cx="3440065" cy="600164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BEE9FDA-9119-4EE0-80E1-AC23ADCAE8D2}"/>
                </a:ext>
              </a:extLst>
            </p:cNvPr>
            <p:cNvSpPr txBox="1"/>
            <p:nvPr/>
          </p:nvSpPr>
          <p:spPr>
            <a:xfrm>
              <a:off x="2212518" y="1938596"/>
              <a:ext cx="2522042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300" b="1" dirty="0">
                  <a:solidFill>
                    <a:srgbClr val="008000"/>
                  </a:solidFill>
                </a:rPr>
                <a:t>supply chain </a:t>
              </a:r>
              <a:endParaRPr lang="en-GB" sz="3600" dirty="0"/>
            </a:p>
          </p:txBody>
        </p:sp>
        <p:sp>
          <p:nvSpPr>
            <p:cNvPr id="16" name="Content Placeholder 14" descr="Key with solid fill">
              <a:extLst>
                <a:ext uri="{FF2B5EF4-FFF2-40B4-BE49-F238E27FC236}">
                  <a16:creationId xmlns:a16="http://schemas.microsoft.com/office/drawing/2014/main" id="{397F00EE-B0F4-4AF7-8633-2465511A0571}"/>
                </a:ext>
              </a:extLst>
            </p:cNvPr>
            <p:cNvSpPr/>
            <p:nvPr/>
          </p:nvSpPr>
          <p:spPr>
            <a:xfrm>
              <a:off x="1294495" y="2077957"/>
              <a:ext cx="770227" cy="367608"/>
            </a:xfrm>
            <a:custGeom>
              <a:avLst/>
              <a:gdLst>
                <a:gd name="connsiteX0" fmla="*/ 529531 w 770227"/>
                <a:gd name="connsiteY0" fmla="*/ 214438 h 367608"/>
                <a:gd name="connsiteX1" fmla="*/ 586423 w 770227"/>
                <a:gd name="connsiteY1" fmla="*/ 271330 h 367608"/>
                <a:gd name="connsiteX2" fmla="*/ 643315 w 770227"/>
                <a:gd name="connsiteY2" fmla="*/ 214438 h 367608"/>
                <a:gd name="connsiteX3" fmla="*/ 700207 w 770227"/>
                <a:gd name="connsiteY3" fmla="*/ 271330 h 367608"/>
                <a:gd name="connsiteX4" fmla="*/ 770227 w 770227"/>
                <a:gd name="connsiteY4" fmla="*/ 183804 h 367608"/>
                <a:gd name="connsiteX5" fmla="*/ 700207 w 770227"/>
                <a:gd name="connsiteY5" fmla="*/ 96278 h 367608"/>
                <a:gd name="connsiteX6" fmla="*/ 345727 w 770227"/>
                <a:gd name="connsiteY6" fmla="*/ 96278 h 367608"/>
                <a:gd name="connsiteX7" fmla="*/ 183804 w 770227"/>
                <a:gd name="connsiteY7" fmla="*/ 0 h 367608"/>
                <a:gd name="connsiteX8" fmla="*/ 0 w 770227"/>
                <a:gd name="connsiteY8" fmla="*/ 183804 h 367608"/>
                <a:gd name="connsiteX9" fmla="*/ 183804 w 770227"/>
                <a:gd name="connsiteY9" fmla="*/ 367609 h 367608"/>
                <a:gd name="connsiteX10" fmla="*/ 345727 w 770227"/>
                <a:gd name="connsiteY10" fmla="*/ 271330 h 367608"/>
                <a:gd name="connsiteX11" fmla="*/ 402619 w 770227"/>
                <a:gd name="connsiteY11" fmla="*/ 271330 h 367608"/>
                <a:gd name="connsiteX12" fmla="*/ 437629 w 770227"/>
                <a:gd name="connsiteY12" fmla="*/ 236320 h 367608"/>
                <a:gd name="connsiteX13" fmla="*/ 472640 w 770227"/>
                <a:gd name="connsiteY13" fmla="*/ 271330 h 367608"/>
                <a:gd name="connsiteX14" fmla="*/ 529531 w 770227"/>
                <a:gd name="connsiteY14" fmla="*/ 214438 h 367608"/>
                <a:gd name="connsiteX15" fmla="*/ 105031 w 770227"/>
                <a:gd name="connsiteY15" fmla="*/ 236320 h 367608"/>
                <a:gd name="connsiteX16" fmla="*/ 52516 w 770227"/>
                <a:gd name="connsiteY16" fmla="*/ 183804 h 367608"/>
                <a:gd name="connsiteX17" fmla="*/ 105031 w 770227"/>
                <a:gd name="connsiteY17" fmla="*/ 131289 h 367608"/>
                <a:gd name="connsiteX18" fmla="*/ 157547 w 770227"/>
                <a:gd name="connsiteY18" fmla="*/ 183804 h 367608"/>
                <a:gd name="connsiteX19" fmla="*/ 105031 w 770227"/>
                <a:gd name="connsiteY19" fmla="*/ 236320 h 367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70227" h="367608">
                  <a:moveTo>
                    <a:pt x="529531" y="214438"/>
                  </a:moveTo>
                  <a:lnTo>
                    <a:pt x="586423" y="271330"/>
                  </a:lnTo>
                  <a:lnTo>
                    <a:pt x="643315" y="214438"/>
                  </a:lnTo>
                  <a:lnTo>
                    <a:pt x="700207" y="271330"/>
                  </a:lnTo>
                  <a:lnTo>
                    <a:pt x="770227" y="183804"/>
                  </a:lnTo>
                  <a:lnTo>
                    <a:pt x="700207" y="96278"/>
                  </a:lnTo>
                  <a:lnTo>
                    <a:pt x="345727" y="96278"/>
                  </a:lnTo>
                  <a:cubicBezTo>
                    <a:pt x="314218" y="38511"/>
                    <a:pt x="253825" y="0"/>
                    <a:pt x="183804" y="0"/>
                  </a:cubicBezTo>
                  <a:cubicBezTo>
                    <a:pt x="82274" y="0"/>
                    <a:pt x="0" y="82274"/>
                    <a:pt x="0" y="183804"/>
                  </a:cubicBezTo>
                  <a:cubicBezTo>
                    <a:pt x="0" y="285334"/>
                    <a:pt x="82274" y="367609"/>
                    <a:pt x="183804" y="367609"/>
                  </a:cubicBezTo>
                  <a:cubicBezTo>
                    <a:pt x="253825" y="367609"/>
                    <a:pt x="314218" y="329097"/>
                    <a:pt x="345727" y="271330"/>
                  </a:cubicBezTo>
                  <a:lnTo>
                    <a:pt x="402619" y="271330"/>
                  </a:lnTo>
                  <a:lnTo>
                    <a:pt x="437629" y="236320"/>
                  </a:lnTo>
                  <a:lnTo>
                    <a:pt x="472640" y="271330"/>
                  </a:lnTo>
                  <a:lnTo>
                    <a:pt x="529531" y="214438"/>
                  </a:lnTo>
                  <a:close/>
                  <a:moveTo>
                    <a:pt x="105031" y="236320"/>
                  </a:moveTo>
                  <a:cubicBezTo>
                    <a:pt x="76147" y="236320"/>
                    <a:pt x="52516" y="212688"/>
                    <a:pt x="52516" y="183804"/>
                  </a:cubicBezTo>
                  <a:cubicBezTo>
                    <a:pt x="52516" y="154921"/>
                    <a:pt x="76147" y="131289"/>
                    <a:pt x="105031" y="131289"/>
                  </a:cubicBezTo>
                  <a:cubicBezTo>
                    <a:pt x="133915" y="131289"/>
                    <a:pt x="157547" y="154921"/>
                    <a:pt x="157547" y="183804"/>
                  </a:cubicBezTo>
                  <a:cubicBezTo>
                    <a:pt x="157547" y="212688"/>
                    <a:pt x="133915" y="236320"/>
                    <a:pt x="105031" y="236320"/>
                  </a:cubicBezTo>
                  <a:close/>
                </a:path>
              </a:pathLst>
            </a:custGeom>
            <a:solidFill>
              <a:srgbClr val="000000"/>
            </a:solidFill>
            <a:ln w="8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3D6FF1D-B3A1-42CA-9D54-ABBC32C33988}"/>
              </a:ext>
            </a:extLst>
          </p:cNvPr>
          <p:cNvGrpSpPr/>
          <p:nvPr/>
        </p:nvGrpSpPr>
        <p:grpSpPr>
          <a:xfrm>
            <a:off x="1294495" y="4765921"/>
            <a:ext cx="4155809" cy="600164"/>
            <a:chOff x="1294495" y="1938596"/>
            <a:chExt cx="4155809" cy="600164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94E3132-983F-460B-8D57-EB6F995BB3B9}"/>
                </a:ext>
              </a:extLst>
            </p:cNvPr>
            <p:cNvSpPr txBox="1"/>
            <p:nvPr/>
          </p:nvSpPr>
          <p:spPr>
            <a:xfrm>
              <a:off x="2212517" y="1938596"/>
              <a:ext cx="3237787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300" b="1" dirty="0">
                  <a:solidFill>
                    <a:srgbClr val="008000"/>
                  </a:solidFill>
                </a:rPr>
                <a:t>circular economy</a:t>
              </a:r>
            </a:p>
          </p:txBody>
        </p:sp>
        <p:sp>
          <p:nvSpPr>
            <p:cNvPr id="19" name="Content Placeholder 14" descr="Key with solid fill">
              <a:extLst>
                <a:ext uri="{FF2B5EF4-FFF2-40B4-BE49-F238E27FC236}">
                  <a16:creationId xmlns:a16="http://schemas.microsoft.com/office/drawing/2014/main" id="{56DB6B4F-6173-4E71-B9FF-009F9DCCC9DC}"/>
                </a:ext>
              </a:extLst>
            </p:cNvPr>
            <p:cNvSpPr/>
            <p:nvPr/>
          </p:nvSpPr>
          <p:spPr>
            <a:xfrm>
              <a:off x="1294495" y="2077957"/>
              <a:ext cx="770227" cy="367608"/>
            </a:xfrm>
            <a:custGeom>
              <a:avLst/>
              <a:gdLst>
                <a:gd name="connsiteX0" fmla="*/ 529531 w 770227"/>
                <a:gd name="connsiteY0" fmla="*/ 214438 h 367608"/>
                <a:gd name="connsiteX1" fmla="*/ 586423 w 770227"/>
                <a:gd name="connsiteY1" fmla="*/ 271330 h 367608"/>
                <a:gd name="connsiteX2" fmla="*/ 643315 w 770227"/>
                <a:gd name="connsiteY2" fmla="*/ 214438 h 367608"/>
                <a:gd name="connsiteX3" fmla="*/ 700207 w 770227"/>
                <a:gd name="connsiteY3" fmla="*/ 271330 h 367608"/>
                <a:gd name="connsiteX4" fmla="*/ 770227 w 770227"/>
                <a:gd name="connsiteY4" fmla="*/ 183804 h 367608"/>
                <a:gd name="connsiteX5" fmla="*/ 700207 w 770227"/>
                <a:gd name="connsiteY5" fmla="*/ 96278 h 367608"/>
                <a:gd name="connsiteX6" fmla="*/ 345727 w 770227"/>
                <a:gd name="connsiteY6" fmla="*/ 96278 h 367608"/>
                <a:gd name="connsiteX7" fmla="*/ 183804 w 770227"/>
                <a:gd name="connsiteY7" fmla="*/ 0 h 367608"/>
                <a:gd name="connsiteX8" fmla="*/ 0 w 770227"/>
                <a:gd name="connsiteY8" fmla="*/ 183804 h 367608"/>
                <a:gd name="connsiteX9" fmla="*/ 183804 w 770227"/>
                <a:gd name="connsiteY9" fmla="*/ 367609 h 367608"/>
                <a:gd name="connsiteX10" fmla="*/ 345727 w 770227"/>
                <a:gd name="connsiteY10" fmla="*/ 271330 h 367608"/>
                <a:gd name="connsiteX11" fmla="*/ 402619 w 770227"/>
                <a:gd name="connsiteY11" fmla="*/ 271330 h 367608"/>
                <a:gd name="connsiteX12" fmla="*/ 437629 w 770227"/>
                <a:gd name="connsiteY12" fmla="*/ 236320 h 367608"/>
                <a:gd name="connsiteX13" fmla="*/ 472640 w 770227"/>
                <a:gd name="connsiteY13" fmla="*/ 271330 h 367608"/>
                <a:gd name="connsiteX14" fmla="*/ 529531 w 770227"/>
                <a:gd name="connsiteY14" fmla="*/ 214438 h 367608"/>
                <a:gd name="connsiteX15" fmla="*/ 105031 w 770227"/>
                <a:gd name="connsiteY15" fmla="*/ 236320 h 367608"/>
                <a:gd name="connsiteX16" fmla="*/ 52516 w 770227"/>
                <a:gd name="connsiteY16" fmla="*/ 183804 h 367608"/>
                <a:gd name="connsiteX17" fmla="*/ 105031 w 770227"/>
                <a:gd name="connsiteY17" fmla="*/ 131289 h 367608"/>
                <a:gd name="connsiteX18" fmla="*/ 157547 w 770227"/>
                <a:gd name="connsiteY18" fmla="*/ 183804 h 367608"/>
                <a:gd name="connsiteX19" fmla="*/ 105031 w 770227"/>
                <a:gd name="connsiteY19" fmla="*/ 236320 h 367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70227" h="367608">
                  <a:moveTo>
                    <a:pt x="529531" y="214438"/>
                  </a:moveTo>
                  <a:lnTo>
                    <a:pt x="586423" y="271330"/>
                  </a:lnTo>
                  <a:lnTo>
                    <a:pt x="643315" y="214438"/>
                  </a:lnTo>
                  <a:lnTo>
                    <a:pt x="700207" y="271330"/>
                  </a:lnTo>
                  <a:lnTo>
                    <a:pt x="770227" y="183804"/>
                  </a:lnTo>
                  <a:lnTo>
                    <a:pt x="700207" y="96278"/>
                  </a:lnTo>
                  <a:lnTo>
                    <a:pt x="345727" y="96278"/>
                  </a:lnTo>
                  <a:cubicBezTo>
                    <a:pt x="314218" y="38511"/>
                    <a:pt x="253825" y="0"/>
                    <a:pt x="183804" y="0"/>
                  </a:cubicBezTo>
                  <a:cubicBezTo>
                    <a:pt x="82274" y="0"/>
                    <a:pt x="0" y="82274"/>
                    <a:pt x="0" y="183804"/>
                  </a:cubicBezTo>
                  <a:cubicBezTo>
                    <a:pt x="0" y="285334"/>
                    <a:pt x="82274" y="367609"/>
                    <a:pt x="183804" y="367609"/>
                  </a:cubicBezTo>
                  <a:cubicBezTo>
                    <a:pt x="253825" y="367609"/>
                    <a:pt x="314218" y="329097"/>
                    <a:pt x="345727" y="271330"/>
                  </a:cubicBezTo>
                  <a:lnTo>
                    <a:pt x="402619" y="271330"/>
                  </a:lnTo>
                  <a:lnTo>
                    <a:pt x="437629" y="236320"/>
                  </a:lnTo>
                  <a:lnTo>
                    <a:pt x="472640" y="271330"/>
                  </a:lnTo>
                  <a:lnTo>
                    <a:pt x="529531" y="214438"/>
                  </a:lnTo>
                  <a:close/>
                  <a:moveTo>
                    <a:pt x="105031" y="236320"/>
                  </a:moveTo>
                  <a:cubicBezTo>
                    <a:pt x="76147" y="236320"/>
                    <a:pt x="52516" y="212688"/>
                    <a:pt x="52516" y="183804"/>
                  </a:cubicBezTo>
                  <a:cubicBezTo>
                    <a:pt x="52516" y="154921"/>
                    <a:pt x="76147" y="131289"/>
                    <a:pt x="105031" y="131289"/>
                  </a:cubicBezTo>
                  <a:cubicBezTo>
                    <a:pt x="133915" y="131289"/>
                    <a:pt x="157547" y="154921"/>
                    <a:pt x="157547" y="183804"/>
                  </a:cubicBezTo>
                  <a:cubicBezTo>
                    <a:pt x="157547" y="212688"/>
                    <a:pt x="133915" y="236320"/>
                    <a:pt x="105031" y="236320"/>
                  </a:cubicBezTo>
                  <a:close/>
                </a:path>
              </a:pathLst>
            </a:custGeom>
            <a:solidFill>
              <a:srgbClr val="000000"/>
            </a:solidFill>
            <a:ln w="8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8C3F743-2942-48AA-92CA-2CA60BD31D90}"/>
              </a:ext>
            </a:extLst>
          </p:cNvPr>
          <p:cNvGrpSpPr/>
          <p:nvPr/>
        </p:nvGrpSpPr>
        <p:grpSpPr>
          <a:xfrm>
            <a:off x="1294495" y="5470368"/>
            <a:ext cx="4801504" cy="600164"/>
            <a:chOff x="1294495" y="1938596"/>
            <a:chExt cx="4801504" cy="600164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213C35F-25E5-40B0-92C1-9D943569B63F}"/>
                </a:ext>
              </a:extLst>
            </p:cNvPr>
            <p:cNvSpPr txBox="1"/>
            <p:nvPr/>
          </p:nvSpPr>
          <p:spPr>
            <a:xfrm>
              <a:off x="2212516" y="1938596"/>
              <a:ext cx="3883483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300" b="1" dirty="0">
                  <a:solidFill>
                    <a:srgbClr val="008000"/>
                  </a:solidFill>
                </a:rPr>
                <a:t>anaerobic digestion </a:t>
              </a:r>
              <a:endParaRPr lang="en-GB" sz="3600" dirty="0"/>
            </a:p>
          </p:txBody>
        </p:sp>
        <p:sp>
          <p:nvSpPr>
            <p:cNvPr id="22" name="Content Placeholder 14" descr="Key with solid fill">
              <a:extLst>
                <a:ext uri="{FF2B5EF4-FFF2-40B4-BE49-F238E27FC236}">
                  <a16:creationId xmlns:a16="http://schemas.microsoft.com/office/drawing/2014/main" id="{E21A6EBD-C8A5-49FC-9BBA-91B7B423CEFA}"/>
                </a:ext>
              </a:extLst>
            </p:cNvPr>
            <p:cNvSpPr/>
            <p:nvPr/>
          </p:nvSpPr>
          <p:spPr>
            <a:xfrm>
              <a:off x="1294495" y="2077957"/>
              <a:ext cx="770227" cy="367608"/>
            </a:xfrm>
            <a:custGeom>
              <a:avLst/>
              <a:gdLst>
                <a:gd name="connsiteX0" fmla="*/ 529531 w 770227"/>
                <a:gd name="connsiteY0" fmla="*/ 214438 h 367608"/>
                <a:gd name="connsiteX1" fmla="*/ 586423 w 770227"/>
                <a:gd name="connsiteY1" fmla="*/ 271330 h 367608"/>
                <a:gd name="connsiteX2" fmla="*/ 643315 w 770227"/>
                <a:gd name="connsiteY2" fmla="*/ 214438 h 367608"/>
                <a:gd name="connsiteX3" fmla="*/ 700207 w 770227"/>
                <a:gd name="connsiteY3" fmla="*/ 271330 h 367608"/>
                <a:gd name="connsiteX4" fmla="*/ 770227 w 770227"/>
                <a:gd name="connsiteY4" fmla="*/ 183804 h 367608"/>
                <a:gd name="connsiteX5" fmla="*/ 700207 w 770227"/>
                <a:gd name="connsiteY5" fmla="*/ 96278 h 367608"/>
                <a:gd name="connsiteX6" fmla="*/ 345727 w 770227"/>
                <a:gd name="connsiteY6" fmla="*/ 96278 h 367608"/>
                <a:gd name="connsiteX7" fmla="*/ 183804 w 770227"/>
                <a:gd name="connsiteY7" fmla="*/ 0 h 367608"/>
                <a:gd name="connsiteX8" fmla="*/ 0 w 770227"/>
                <a:gd name="connsiteY8" fmla="*/ 183804 h 367608"/>
                <a:gd name="connsiteX9" fmla="*/ 183804 w 770227"/>
                <a:gd name="connsiteY9" fmla="*/ 367609 h 367608"/>
                <a:gd name="connsiteX10" fmla="*/ 345727 w 770227"/>
                <a:gd name="connsiteY10" fmla="*/ 271330 h 367608"/>
                <a:gd name="connsiteX11" fmla="*/ 402619 w 770227"/>
                <a:gd name="connsiteY11" fmla="*/ 271330 h 367608"/>
                <a:gd name="connsiteX12" fmla="*/ 437629 w 770227"/>
                <a:gd name="connsiteY12" fmla="*/ 236320 h 367608"/>
                <a:gd name="connsiteX13" fmla="*/ 472640 w 770227"/>
                <a:gd name="connsiteY13" fmla="*/ 271330 h 367608"/>
                <a:gd name="connsiteX14" fmla="*/ 529531 w 770227"/>
                <a:gd name="connsiteY14" fmla="*/ 214438 h 367608"/>
                <a:gd name="connsiteX15" fmla="*/ 105031 w 770227"/>
                <a:gd name="connsiteY15" fmla="*/ 236320 h 367608"/>
                <a:gd name="connsiteX16" fmla="*/ 52516 w 770227"/>
                <a:gd name="connsiteY16" fmla="*/ 183804 h 367608"/>
                <a:gd name="connsiteX17" fmla="*/ 105031 w 770227"/>
                <a:gd name="connsiteY17" fmla="*/ 131289 h 367608"/>
                <a:gd name="connsiteX18" fmla="*/ 157547 w 770227"/>
                <a:gd name="connsiteY18" fmla="*/ 183804 h 367608"/>
                <a:gd name="connsiteX19" fmla="*/ 105031 w 770227"/>
                <a:gd name="connsiteY19" fmla="*/ 236320 h 367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70227" h="367608">
                  <a:moveTo>
                    <a:pt x="529531" y="214438"/>
                  </a:moveTo>
                  <a:lnTo>
                    <a:pt x="586423" y="271330"/>
                  </a:lnTo>
                  <a:lnTo>
                    <a:pt x="643315" y="214438"/>
                  </a:lnTo>
                  <a:lnTo>
                    <a:pt x="700207" y="271330"/>
                  </a:lnTo>
                  <a:lnTo>
                    <a:pt x="770227" y="183804"/>
                  </a:lnTo>
                  <a:lnTo>
                    <a:pt x="700207" y="96278"/>
                  </a:lnTo>
                  <a:lnTo>
                    <a:pt x="345727" y="96278"/>
                  </a:lnTo>
                  <a:cubicBezTo>
                    <a:pt x="314218" y="38511"/>
                    <a:pt x="253825" y="0"/>
                    <a:pt x="183804" y="0"/>
                  </a:cubicBezTo>
                  <a:cubicBezTo>
                    <a:pt x="82274" y="0"/>
                    <a:pt x="0" y="82274"/>
                    <a:pt x="0" y="183804"/>
                  </a:cubicBezTo>
                  <a:cubicBezTo>
                    <a:pt x="0" y="285334"/>
                    <a:pt x="82274" y="367609"/>
                    <a:pt x="183804" y="367609"/>
                  </a:cubicBezTo>
                  <a:cubicBezTo>
                    <a:pt x="253825" y="367609"/>
                    <a:pt x="314218" y="329097"/>
                    <a:pt x="345727" y="271330"/>
                  </a:cubicBezTo>
                  <a:lnTo>
                    <a:pt x="402619" y="271330"/>
                  </a:lnTo>
                  <a:lnTo>
                    <a:pt x="437629" y="236320"/>
                  </a:lnTo>
                  <a:lnTo>
                    <a:pt x="472640" y="271330"/>
                  </a:lnTo>
                  <a:lnTo>
                    <a:pt x="529531" y="214438"/>
                  </a:lnTo>
                  <a:close/>
                  <a:moveTo>
                    <a:pt x="105031" y="236320"/>
                  </a:moveTo>
                  <a:cubicBezTo>
                    <a:pt x="76147" y="236320"/>
                    <a:pt x="52516" y="212688"/>
                    <a:pt x="52516" y="183804"/>
                  </a:cubicBezTo>
                  <a:cubicBezTo>
                    <a:pt x="52516" y="154921"/>
                    <a:pt x="76147" y="131289"/>
                    <a:pt x="105031" y="131289"/>
                  </a:cubicBezTo>
                  <a:cubicBezTo>
                    <a:pt x="133915" y="131289"/>
                    <a:pt x="157547" y="154921"/>
                    <a:pt x="157547" y="183804"/>
                  </a:cubicBezTo>
                  <a:cubicBezTo>
                    <a:pt x="157547" y="212688"/>
                    <a:pt x="133915" y="236320"/>
                    <a:pt x="105031" y="236320"/>
                  </a:cubicBezTo>
                  <a:close/>
                </a:path>
              </a:pathLst>
            </a:custGeom>
            <a:solidFill>
              <a:srgbClr val="000000"/>
            </a:solidFill>
            <a:ln w="8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FEA658F-6946-42A8-AF16-164AC719C3D2}"/>
              </a:ext>
            </a:extLst>
          </p:cNvPr>
          <p:cNvGrpSpPr/>
          <p:nvPr/>
        </p:nvGrpSpPr>
        <p:grpSpPr>
          <a:xfrm>
            <a:off x="5947794" y="1939655"/>
            <a:ext cx="4808437" cy="600164"/>
            <a:chOff x="1294495" y="1938596"/>
            <a:chExt cx="4808437" cy="600164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2D92F69-A47F-4CD4-8971-7183AE34E47B}"/>
                </a:ext>
              </a:extLst>
            </p:cNvPr>
            <p:cNvSpPr txBox="1"/>
            <p:nvPr/>
          </p:nvSpPr>
          <p:spPr>
            <a:xfrm>
              <a:off x="2212517" y="1938596"/>
              <a:ext cx="3890415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300" b="1" dirty="0">
                  <a:solidFill>
                    <a:srgbClr val="008000"/>
                  </a:solidFill>
                </a:rPr>
                <a:t>primary production</a:t>
              </a:r>
              <a:endParaRPr lang="en-GB" sz="3600" dirty="0"/>
            </a:p>
          </p:txBody>
        </p:sp>
        <p:sp>
          <p:nvSpPr>
            <p:cNvPr id="25" name="Content Placeholder 14" descr="Key with solid fill">
              <a:extLst>
                <a:ext uri="{FF2B5EF4-FFF2-40B4-BE49-F238E27FC236}">
                  <a16:creationId xmlns:a16="http://schemas.microsoft.com/office/drawing/2014/main" id="{49F3F62D-AA08-4232-895F-E62916548833}"/>
                </a:ext>
              </a:extLst>
            </p:cNvPr>
            <p:cNvSpPr/>
            <p:nvPr/>
          </p:nvSpPr>
          <p:spPr>
            <a:xfrm>
              <a:off x="1294495" y="2077957"/>
              <a:ext cx="770227" cy="367608"/>
            </a:xfrm>
            <a:custGeom>
              <a:avLst/>
              <a:gdLst>
                <a:gd name="connsiteX0" fmla="*/ 529531 w 770227"/>
                <a:gd name="connsiteY0" fmla="*/ 214438 h 367608"/>
                <a:gd name="connsiteX1" fmla="*/ 586423 w 770227"/>
                <a:gd name="connsiteY1" fmla="*/ 271330 h 367608"/>
                <a:gd name="connsiteX2" fmla="*/ 643315 w 770227"/>
                <a:gd name="connsiteY2" fmla="*/ 214438 h 367608"/>
                <a:gd name="connsiteX3" fmla="*/ 700207 w 770227"/>
                <a:gd name="connsiteY3" fmla="*/ 271330 h 367608"/>
                <a:gd name="connsiteX4" fmla="*/ 770227 w 770227"/>
                <a:gd name="connsiteY4" fmla="*/ 183804 h 367608"/>
                <a:gd name="connsiteX5" fmla="*/ 700207 w 770227"/>
                <a:gd name="connsiteY5" fmla="*/ 96278 h 367608"/>
                <a:gd name="connsiteX6" fmla="*/ 345727 w 770227"/>
                <a:gd name="connsiteY6" fmla="*/ 96278 h 367608"/>
                <a:gd name="connsiteX7" fmla="*/ 183804 w 770227"/>
                <a:gd name="connsiteY7" fmla="*/ 0 h 367608"/>
                <a:gd name="connsiteX8" fmla="*/ 0 w 770227"/>
                <a:gd name="connsiteY8" fmla="*/ 183804 h 367608"/>
                <a:gd name="connsiteX9" fmla="*/ 183804 w 770227"/>
                <a:gd name="connsiteY9" fmla="*/ 367609 h 367608"/>
                <a:gd name="connsiteX10" fmla="*/ 345727 w 770227"/>
                <a:gd name="connsiteY10" fmla="*/ 271330 h 367608"/>
                <a:gd name="connsiteX11" fmla="*/ 402619 w 770227"/>
                <a:gd name="connsiteY11" fmla="*/ 271330 h 367608"/>
                <a:gd name="connsiteX12" fmla="*/ 437629 w 770227"/>
                <a:gd name="connsiteY12" fmla="*/ 236320 h 367608"/>
                <a:gd name="connsiteX13" fmla="*/ 472640 w 770227"/>
                <a:gd name="connsiteY13" fmla="*/ 271330 h 367608"/>
                <a:gd name="connsiteX14" fmla="*/ 529531 w 770227"/>
                <a:gd name="connsiteY14" fmla="*/ 214438 h 367608"/>
                <a:gd name="connsiteX15" fmla="*/ 105031 w 770227"/>
                <a:gd name="connsiteY15" fmla="*/ 236320 h 367608"/>
                <a:gd name="connsiteX16" fmla="*/ 52516 w 770227"/>
                <a:gd name="connsiteY16" fmla="*/ 183804 h 367608"/>
                <a:gd name="connsiteX17" fmla="*/ 105031 w 770227"/>
                <a:gd name="connsiteY17" fmla="*/ 131289 h 367608"/>
                <a:gd name="connsiteX18" fmla="*/ 157547 w 770227"/>
                <a:gd name="connsiteY18" fmla="*/ 183804 h 367608"/>
                <a:gd name="connsiteX19" fmla="*/ 105031 w 770227"/>
                <a:gd name="connsiteY19" fmla="*/ 236320 h 367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70227" h="367608">
                  <a:moveTo>
                    <a:pt x="529531" y="214438"/>
                  </a:moveTo>
                  <a:lnTo>
                    <a:pt x="586423" y="271330"/>
                  </a:lnTo>
                  <a:lnTo>
                    <a:pt x="643315" y="214438"/>
                  </a:lnTo>
                  <a:lnTo>
                    <a:pt x="700207" y="271330"/>
                  </a:lnTo>
                  <a:lnTo>
                    <a:pt x="770227" y="183804"/>
                  </a:lnTo>
                  <a:lnTo>
                    <a:pt x="700207" y="96278"/>
                  </a:lnTo>
                  <a:lnTo>
                    <a:pt x="345727" y="96278"/>
                  </a:lnTo>
                  <a:cubicBezTo>
                    <a:pt x="314218" y="38511"/>
                    <a:pt x="253825" y="0"/>
                    <a:pt x="183804" y="0"/>
                  </a:cubicBezTo>
                  <a:cubicBezTo>
                    <a:pt x="82274" y="0"/>
                    <a:pt x="0" y="82274"/>
                    <a:pt x="0" y="183804"/>
                  </a:cubicBezTo>
                  <a:cubicBezTo>
                    <a:pt x="0" y="285334"/>
                    <a:pt x="82274" y="367609"/>
                    <a:pt x="183804" y="367609"/>
                  </a:cubicBezTo>
                  <a:cubicBezTo>
                    <a:pt x="253825" y="367609"/>
                    <a:pt x="314218" y="329097"/>
                    <a:pt x="345727" y="271330"/>
                  </a:cubicBezTo>
                  <a:lnTo>
                    <a:pt x="402619" y="271330"/>
                  </a:lnTo>
                  <a:lnTo>
                    <a:pt x="437629" y="236320"/>
                  </a:lnTo>
                  <a:lnTo>
                    <a:pt x="472640" y="271330"/>
                  </a:lnTo>
                  <a:lnTo>
                    <a:pt x="529531" y="214438"/>
                  </a:lnTo>
                  <a:close/>
                  <a:moveTo>
                    <a:pt x="105031" y="236320"/>
                  </a:moveTo>
                  <a:cubicBezTo>
                    <a:pt x="76147" y="236320"/>
                    <a:pt x="52516" y="212688"/>
                    <a:pt x="52516" y="183804"/>
                  </a:cubicBezTo>
                  <a:cubicBezTo>
                    <a:pt x="52516" y="154921"/>
                    <a:pt x="76147" y="131289"/>
                    <a:pt x="105031" y="131289"/>
                  </a:cubicBezTo>
                  <a:cubicBezTo>
                    <a:pt x="133915" y="131289"/>
                    <a:pt x="157547" y="154921"/>
                    <a:pt x="157547" y="183804"/>
                  </a:cubicBezTo>
                  <a:cubicBezTo>
                    <a:pt x="157547" y="212688"/>
                    <a:pt x="133915" y="236320"/>
                    <a:pt x="105031" y="236320"/>
                  </a:cubicBezTo>
                  <a:close/>
                </a:path>
              </a:pathLst>
            </a:custGeom>
            <a:solidFill>
              <a:srgbClr val="000000"/>
            </a:solidFill>
            <a:ln w="8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3F2952B-9628-459C-8149-DF7EE3F4A15B}"/>
              </a:ext>
            </a:extLst>
          </p:cNvPr>
          <p:cNvGrpSpPr/>
          <p:nvPr/>
        </p:nvGrpSpPr>
        <p:grpSpPr>
          <a:xfrm>
            <a:off x="5947794" y="2635716"/>
            <a:ext cx="3985318" cy="600164"/>
            <a:chOff x="1294495" y="1938596"/>
            <a:chExt cx="3985318" cy="600164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038543D-EF7B-4FD8-B565-8A48673532B6}"/>
                </a:ext>
              </a:extLst>
            </p:cNvPr>
            <p:cNvSpPr txBox="1"/>
            <p:nvPr/>
          </p:nvSpPr>
          <p:spPr>
            <a:xfrm>
              <a:off x="2212518" y="1938596"/>
              <a:ext cx="3067295" cy="600164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GB" sz="3300" b="1" dirty="0">
                  <a:solidFill>
                    <a:srgbClr val="008000"/>
                  </a:solidFill>
                </a:rPr>
                <a:t>liquid fertiliser</a:t>
              </a:r>
              <a:endParaRPr lang="en-GB" sz="3600" dirty="0"/>
            </a:p>
          </p:txBody>
        </p:sp>
        <p:sp>
          <p:nvSpPr>
            <p:cNvPr id="28" name="Content Placeholder 14" descr="Key with solid fill">
              <a:extLst>
                <a:ext uri="{FF2B5EF4-FFF2-40B4-BE49-F238E27FC236}">
                  <a16:creationId xmlns:a16="http://schemas.microsoft.com/office/drawing/2014/main" id="{728B94C5-A549-43F1-9AFC-A4451114C1C8}"/>
                </a:ext>
              </a:extLst>
            </p:cNvPr>
            <p:cNvSpPr/>
            <p:nvPr/>
          </p:nvSpPr>
          <p:spPr>
            <a:xfrm>
              <a:off x="1294495" y="2077957"/>
              <a:ext cx="770227" cy="367608"/>
            </a:xfrm>
            <a:custGeom>
              <a:avLst/>
              <a:gdLst>
                <a:gd name="connsiteX0" fmla="*/ 529531 w 770227"/>
                <a:gd name="connsiteY0" fmla="*/ 214438 h 367608"/>
                <a:gd name="connsiteX1" fmla="*/ 586423 w 770227"/>
                <a:gd name="connsiteY1" fmla="*/ 271330 h 367608"/>
                <a:gd name="connsiteX2" fmla="*/ 643315 w 770227"/>
                <a:gd name="connsiteY2" fmla="*/ 214438 h 367608"/>
                <a:gd name="connsiteX3" fmla="*/ 700207 w 770227"/>
                <a:gd name="connsiteY3" fmla="*/ 271330 h 367608"/>
                <a:gd name="connsiteX4" fmla="*/ 770227 w 770227"/>
                <a:gd name="connsiteY4" fmla="*/ 183804 h 367608"/>
                <a:gd name="connsiteX5" fmla="*/ 700207 w 770227"/>
                <a:gd name="connsiteY5" fmla="*/ 96278 h 367608"/>
                <a:gd name="connsiteX6" fmla="*/ 345727 w 770227"/>
                <a:gd name="connsiteY6" fmla="*/ 96278 h 367608"/>
                <a:gd name="connsiteX7" fmla="*/ 183804 w 770227"/>
                <a:gd name="connsiteY7" fmla="*/ 0 h 367608"/>
                <a:gd name="connsiteX8" fmla="*/ 0 w 770227"/>
                <a:gd name="connsiteY8" fmla="*/ 183804 h 367608"/>
                <a:gd name="connsiteX9" fmla="*/ 183804 w 770227"/>
                <a:gd name="connsiteY9" fmla="*/ 367609 h 367608"/>
                <a:gd name="connsiteX10" fmla="*/ 345727 w 770227"/>
                <a:gd name="connsiteY10" fmla="*/ 271330 h 367608"/>
                <a:gd name="connsiteX11" fmla="*/ 402619 w 770227"/>
                <a:gd name="connsiteY11" fmla="*/ 271330 h 367608"/>
                <a:gd name="connsiteX12" fmla="*/ 437629 w 770227"/>
                <a:gd name="connsiteY12" fmla="*/ 236320 h 367608"/>
                <a:gd name="connsiteX13" fmla="*/ 472640 w 770227"/>
                <a:gd name="connsiteY13" fmla="*/ 271330 h 367608"/>
                <a:gd name="connsiteX14" fmla="*/ 529531 w 770227"/>
                <a:gd name="connsiteY14" fmla="*/ 214438 h 367608"/>
                <a:gd name="connsiteX15" fmla="*/ 105031 w 770227"/>
                <a:gd name="connsiteY15" fmla="*/ 236320 h 367608"/>
                <a:gd name="connsiteX16" fmla="*/ 52516 w 770227"/>
                <a:gd name="connsiteY16" fmla="*/ 183804 h 367608"/>
                <a:gd name="connsiteX17" fmla="*/ 105031 w 770227"/>
                <a:gd name="connsiteY17" fmla="*/ 131289 h 367608"/>
                <a:gd name="connsiteX18" fmla="*/ 157547 w 770227"/>
                <a:gd name="connsiteY18" fmla="*/ 183804 h 367608"/>
                <a:gd name="connsiteX19" fmla="*/ 105031 w 770227"/>
                <a:gd name="connsiteY19" fmla="*/ 236320 h 367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70227" h="367608">
                  <a:moveTo>
                    <a:pt x="529531" y="214438"/>
                  </a:moveTo>
                  <a:lnTo>
                    <a:pt x="586423" y="271330"/>
                  </a:lnTo>
                  <a:lnTo>
                    <a:pt x="643315" y="214438"/>
                  </a:lnTo>
                  <a:lnTo>
                    <a:pt x="700207" y="271330"/>
                  </a:lnTo>
                  <a:lnTo>
                    <a:pt x="770227" y="183804"/>
                  </a:lnTo>
                  <a:lnTo>
                    <a:pt x="700207" y="96278"/>
                  </a:lnTo>
                  <a:lnTo>
                    <a:pt x="345727" y="96278"/>
                  </a:lnTo>
                  <a:cubicBezTo>
                    <a:pt x="314218" y="38511"/>
                    <a:pt x="253825" y="0"/>
                    <a:pt x="183804" y="0"/>
                  </a:cubicBezTo>
                  <a:cubicBezTo>
                    <a:pt x="82274" y="0"/>
                    <a:pt x="0" y="82274"/>
                    <a:pt x="0" y="183804"/>
                  </a:cubicBezTo>
                  <a:cubicBezTo>
                    <a:pt x="0" y="285334"/>
                    <a:pt x="82274" y="367609"/>
                    <a:pt x="183804" y="367609"/>
                  </a:cubicBezTo>
                  <a:cubicBezTo>
                    <a:pt x="253825" y="367609"/>
                    <a:pt x="314218" y="329097"/>
                    <a:pt x="345727" y="271330"/>
                  </a:cubicBezTo>
                  <a:lnTo>
                    <a:pt x="402619" y="271330"/>
                  </a:lnTo>
                  <a:lnTo>
                    <a:pt x="437629" y="236320"/>
                  </a:lnTo>
                  <a:lnTo>
                    <a:pt x="472640" y="271330"/>
                  </a:lnTo>
                  <a:lnTo>
                    <a:pt x="529531" y="214438"/>
                  </a:lnTo>
                  <a:close/>
                  <a:moveTo>
                    <a:pt x="105031" y="236320"/>
                  </a:moveTo>
                  <a:cubicBezTo>
                    <a:pt x="76147" y="236320"/>
                    <a:pt x="52516" y="212688"/>
                    <a:pt x="52516" y="183804"/>
                  </a:cubicBezTo>
                  <a:cubicBezTo>
                    <a:pt x="52516" y="154921"/>
                    <a:pt x="76147" y="131289"/>
                    <a:pt x="105031" y="131289"/>
                  </a:cubicBezTo>
                  <a:cubicBezTo>
                    <a:pt x="133915" y="131289"/>
                    <a:pt x="157547" y="154921"/>
                    <a:pt x="157547" y="183804"/>
                  </a:cubicBezTo>
                  <a:cubicBezTo>
                    <a:pt x="157547" y="212688"/>
                    <a:pt x="133915" y="236320"/>
                    <a:pt x="105031" y="236320"/>
                  </a:cubicBezTo>
                  <a:close/>
                </a:path>
              </a:pathLst>
            </a:custGeom>
            <a:solidFill>
              <a:srgbClr val="000000"/>
            </a:solidFill>
            <a:ln w="8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89CA905-534F-4A59-A755-3D66826272AC}"/>
              </a:ext>
            </a:extLst>
          </p:cNvPr>
          <p:cNvGrpSpPr/>
          <p:nvPr/>
        </p:nvGrpSpPr>
        <p:grpSpPr>
          <a:xfrm>
            <a:off x="5971697" y="3317173"/>
            <a:ext cx="3985318" cy="600164"/>
            <a:chOff x="1294495" y="1938596"/>
            <a:chExt cx="3985318" cy="600164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F3B2901-9544-4838-AD81-4CCAA6C94B54}"/>
                </a:ext>
              </a:extLst>
            </p:cNvPr>
            <p:cNvSpPr txBox="1"/>
            <p:nvPr/>
          </p:nvSpPr>
          <p:spPr>
            <a:xfrm>
              <a:off x="2212518" y="1938596"/>
              <a:ext cx="3067295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300" b="1" dirty="0">
                  <a:solidFill>
                    <a:srgbClr val="008000"/>
                  </a:solidFill>
                </a:rPr>
                <a:t>carbon</a:t>
              </a:r>
              <a:endParaRPr lang="en-GB" sz="3600" dirty="0"/>
            </a:p>
          </p:txBody>
        </p:sp>
        <p:sp>
          <p:nvSpPr>
            <p:cNvPr id="31" name="Content Placeholder 14" descr="Key with solid fill">
              <a:extLst>
                <a:ext uri="{FF2B5EF4-FFF2-40B4-BE49-F238E27FC236}">
                  <a16:creationId xmlns:a16="http://schemas.microsoft.com/office/drawing/2014/main" id="{31F90205-61FE-484A-8273-29FBA702080F}"/>
                </a:ext>
              </a:extLst>
            </p:cNvPr>
            <p:cNvSpPr/>
            <p:nvPr/>
          </p:nvSpPr>
          <p:spPr>
            <a:xfrm>
              <a:off x="1294495" y="2077957"/>
              <a:ext cx="770227" cy="367608"/>
            </a:xfrm>
            <a:custGeom>
              <a:avLst/>
              <a:gdLst>
                <a:gd name="connsiteX0" fmla="*/ 529531 w 770227"/>
                <a:gd name="connsiteY0" fmla="*/ 214438 h 367608"/>
                <a:gd name="connsiteX1" fmla="*/ 586423 w 770227"/>
                <a:gd name="connsiteY1" fmla="*/ 271330 h 367608"/>
                <a:gd name="connsiteX2" fmla="*/ 643315 w 770227"/>
                <a:gd name="connsiteY2" fmla="*/ 214438 h 367608"/>
                <a:gd name="connsiteX3" fmla="*/ 700207 w 770227"/>
                <a:gd name="connsiteY3" fmla="*/ 271330 h 367608"/>
                <a:gd name="connsiteX4" fmla="*/ 770227 w 770227"/>
                <a:gd name="connsiteY4" fmla="*/ 183804 h 367608"/>
                <a:gd name="connsiteX5" fmla="*/ 700207 w 770227"/>
                <a:gd name="connsiteY5" fmla="*/ 96278 h 367608"/>
                <a:gd name="connsiteX6" fmla="*/ 345727 w 770227"/>
                <a:gd name="connsiteY6" fmla="*/ 96278 h 367608"/>
                <a:gd name="connsiteX7" fmla="*/ 183804 w 770227"/>
                <a:gd name="connsiteY7" fmla="*/ 0 h 367608"/>
                <a:gd name="connsiteX8" fmla="*/ 0 w 770227"/>
                <a:gd name="connsiteY8" fmla="*/ 183804 h 367608"/>
                <a:gd name="connsiteX9" fmla="*/ 183804 w 770227"/>
                <a:gd name="connsiteY9" fmla="*/ 367609 h 367608"/>
                <a:gd name="connsiteX10" fmla="*/ 345727 w 770227"/>
                <a:gd name="connsiteY10" fmla="*/ 271330 h 367608"/>
                <a:gd name="connsiteX11" fmla="*/ 402619 w 770227"/>
                <a:gd name="connsiteY11" fmla="*/ 271330 h 367608"/>
                <a:gd name="connsiteX12" fmla="*/ 437629 w 770227"/>
                <a:gd name="connsiteY12" fmla="*/ 236320 h 367608"/>
                <a:gd name="connsiteX13" fmla="*/ 472640 w 770227"/>
                <a:gd name="connsiteY13" fmla="*/ 271330 h 367608"/>
                <a:gd name="connsiteX14" fmla="*/ 529531 w 770227"/>
                <a:gd name="connsiteY14" fmla="*/ 214438 h 367608"/>
                <a:gd name="connsiteX15" fmla="*/ 105031 w 770227"/>
                <a:gd name="connsiteY15" fmla="*/ 236320 h 367608"/>
                <a:gd name="connsiteX16" fmla="*/ 52516 w 770227"/>
                <a:gd name="connsiteY16" fmla="*/ 183804 h 367608"/>
                <a:gd name="connsiteX17" fmla="*/ 105031 w 770227"/>
                <a:gd name="connsiteY17" fmla="*/ 131289 h 367608"/>
                <a:gd name="connsiteX18" fmla="*/ 157547 w 770227"/>
                <a:gd name="connsiteY18" fmla="*/ 183804 h 367608"/>
                <a:gd name="connsiteX19" fmla="*/ 105031 w 770227"/>
                <a:gd name="connsiteY19" fmla="*/ 236320 h 367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70227" h="367608">
                  <a:moveTo>
                    <a:pt x="529531" y="214438"/>
                  </a:moveTo>
                  <a:lnTo>
                    <a:pt x="586423" y="271330"/>
                  </a:lnTo>
                  <a:lnTo>
                    <a:pt x="643315" y="214438"/>
                  </a:lnTo>
                  <a:lnTo>
                    <a:pt x="700207" y="271330"/>
                  </a:lnTo>
                  <a:lnTo>
                    <a:pt x="770227" y="183804"/>
                  </a:lnTo>
                  <a:lnTo>
                    <a:pt x="700207" y="96278"/>
                  </a:lnTo>
                  <a:lnTo>
                    <a:pt x="345727" y="96278"/>
                  </a:lnTo>
                  <a:cubicBezTo>
                    <a:pt x="314218" y="38511"/>
                    <a:pt x="253825" y="0"/>
                    <a:pt x="183804" y="0"/>
                  </a:cubicBezTo>
                  <a:cubicBezTo>
                    <a:pt x="82274" y="0"/>
                    <a:pt x="0" y="82274"/>
                    <a:pt x="0" y="183804"/>
                  </a:cubicBezTo>
                  <a:cubicBezTo>
                    <a:pt x="0" y="285334"/>
                    <a:pt x="82274" y="367609"/>
                    <a:pt x="183804" y="367609"/>
                  </a:cubicBezTo>
                  <a:cubicBezTo>
                    <a:pt x="253825" y="367609"/>
                    <a:pt x="314218" y="329097"/>
                    <a:pt x="345727" y="271330"/>
                  </a:cubicBezTo>
                  <a:lnTo>
                    <a:pt x="402619" y="271330"/>
                  </a:lnTo>
                  <a:lnTo>
                    <a:pt x="437629" y="236320"/>
                  </a:lnTo>
                  <a:lnTo>
                    <a:pt x="472640" y="271330"/>
                  </a:lnTo>
                  <a:lnTo>
                    <a:pt x="529531" y="214438"/>
                  </a:lnTo>
                  <a:close/>
                  <a:moveTo>
                    <a:pt x="105031" y="236320"/>
                  </a:moveTo>
                  <a:cubicBezTo>
                    <a:pt x="76147" y="236320"/>
                    <a:pt x="52516" y="212688"/>
                    <a:pt x="52516" y="183804"/>
                  </a:cubicBezTo>
                  <a:cubicBezTo>
                    <a:pt x="52516" y="154921"/>
                    <a:pt x="76147" y="131289"/>
                    <a:pt x="105031" y="131289"/>
                  </a:cubicBezTo>
                  <a:cubicBezTo>
                    <a:pt x="133915" y="131289"/>
                    <a:pt x="157547" y="154921"/>
                    <a:pt x="157547" y="183804"/>
                  </a:cubicBezTo>
                  <a:cubicBezTo>
                    <a:pt x="157547" y="212688"/>
                    <a:pt x="133915" y="236320"/>
                    <a:pt x="105031" y="236320"/>
                  </a:cubicBezTo>
                  <a:close/>
                </a:path>
              </a:pathLst>
            </a:custGeom>
            <a:solidFill>
              <a:srgbClr val="000000"/>
            </a:solidFill>
            <a:ln w="8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8D05725-F5BE-467B-8D9D-004FA8318B0D}"/>
              </a:ext>
            </a:extLst>
          </p:cNvPr>
          <p:cNvGrpSpPr/>
          <p:nvPr/>
        </p:nvGrpSpPr>
        <p:grpSpPr>
          <a:xfrm>
            <a:off x="5944065" y="4026441"/>
            <a:ext cx="3985318" cy="600164"/>
            <a:chOff x="1294495" y="1938596"/>
            <a:chExt cx="3985318" cy="600164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CEF14D9-4DD8-4318-90A7-3DDF19B3C651}"/>
                </a:ext>
              </a:extLst>
            </p:cNvPr>
            <p:cNvSpPr txBox="1"/>
            <p:nvPr/>
          </p:nvSpPr>
          <p:spPr>
            <a:xfrm>
              <a:off x="2212518" y="1938596"/>
              <a:ext cx="3067295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300" b="1" dirty="0">
                  <a:solidFill>
                    <a:srgbClr val="008000"/>
                  </a:solidFill>
                </a:rPr>
                <a:t>climate change</a:t>
              </a:r>
              <a:endParaRPr lang="en-GB" sz="3600" dirty="0"/>
            </a:p>
          </p:txBody>
        </p:sp>
        <p:sp>
          <p:nvSpPr>
            <p:cNvPr id="34" name="Content Placeholder 14" descr="Key with solid fill">
              <a:extLst>
                <a:ext uri="{FF2B5EF4-FFF2-40B4-BE49-F238E27FC236}">
                  <a16:creationId xmlns:a16="http://schemas.microsoft.com/office/drawing/2014/main" id="{A574E245-9FBC-4239-AB44-ECBAD5EB7CA1}"/>
                </a:ext>
              </a:extLst>
            </p:cNvPr>
            <p:cNvSpPr/>
            <p:nvPr/>
          </p:nvSpPr>
          <p:spPr>
            <a:xfrm>
              <a:off x="1294495" y="2077957"/>
              <a:ext cx="770227" cy="367608"/>
            </a:xfrm>
            <a:custGeom>
              <a:avLst/>
              <a:gdLst>
                <a:gd name="connsiteX0" fmla="*/ 529531 w 770227"/>
                <a:gd name="connsiteY0" fmla="*/ 214438 h 367608"/>
                <a:gd name="connsiteX1" fmla="*/ 586423 w 770227"/>
                <a:gd name="connsiteY1" fmla="*/ 271330 h 367608"/>
                <a:gd name="connsiteX2" fmla="*/ 643315 w 770227"/>
                <a:gd name="connsiteY2" fmla="*/ 214438 h 367608"/>
                <a:gd name="connsiteX3" fmla="*/ 700207 w 770227"/>
                <a:gd name="connsiteY3" fmla="*/ 271330 h 367608"/>
                <a:gd name="connsiteX4" fmla="*/ 770227 w 770227"/>
                <a:gd name="connsiteY4" fmla="*/ 183804 h 367608"/>
                <a:gd name="connsiteX5" fmla="*/ 700207 w 770227"/>
                <a:gd name="connsiteY5" fmla="*/ 96278 h 367608"/>
                <a:gd name="connsiteX6" fmla="*/ 345727 w 770227"/>
                <a:gd name="connsiteY6" fmla="*/ 96278 h 367608"/>
                <a:gd name="connsiteX7" fmla="*/ 183804 w 770227"/>
                <a:gd name="connsiteY7" fmla="*/ 0 h 367608"/>
                <a:gd name="connsiteX8" fmla="*/ 0 w 770227"/>
                <a:gd name="connsiteY8" fmla="*/ 183804 h 367608"/>
                <a:gd name="connsiteX9" fmla="*/ 183804 w 770227"/>
                <a:gd name="connsiteY9" fmla="*/ 367609 h 367608"/>
                <a:gd name="connsiteX10" fmla="*/ 345727 w 770227"/>
                <a:gd name="connsiteY10" fmla="*/ 271330 h 367608"/>
                <a:gd name="connsiteX11" fmla="*/ 402619 w 770227"/>
                <a:gd name="connsiteY11" fmla="*/ 271330 h 367608"/>
                <a:gd name="connsiteX12" fmla="*/ 437629 w 770227"/>
                <a:gd name="connsiteY12" fmla="*/ 236320 h 367608"/>
                <a:gd name="connsiteX13" fmla="*/ 472640 w 770227"/>
                <a:gd name="connsiteY13" fmla="*/ 271330 h 367608"/>
                <a:gd name="connsiteX14" fmla="*/ 529531 w 770227"/>
                <a:gd name="connsiteY14" fmla="*/ 214438 h 367608"/>
                <a:gd name="connsiteX15" fmla="*/ 105031 w 770227"/>
                <a:gd name="connsiteY15" fmla="*/ 236320 h 367608"/>
                <a:gd name="connsiteX16" fmla="*/ 52516 w 770227"/>
                <a:gd name="connsiteY16" fmla="*/ 183804 h 367608"/>
                <a:gd name="connsiteX17" fmla="*/ 105031 w 770227"/>
                <a:gd name="connsiteY17" fmla="*/ 131289 h 367608"/>
                <a:gd name="connsiteX18" fmla="*/ 157547 w 770227"/>
                <a:gd name="connsiteY18" fmla="*/ 183804 h 367608"/>
                <a:gd name="connsiteX19" fmla="*/ 105031 w 770227"/>
                <a:gd name="connsiteY19" fmla="*/ 236320 h 367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70227" h="367608">
                  <a:moveTo>
                    <a:pt x="529531" y="214438"/>
                  </a:moveTo>
                  <a:lnTo>
                    <a:pt x="586423" y="271330"/>
                  </a:lnTo>
                  <a:lnTo>
                    <a:pt x="643315" y="214438"/>
                  </a:lnTo>
                  <a:lnTo>
                    <a:pt x="700207" y="271330"/>
                  </a:lnTo>
                  <a:lnTo>
                    <a:pt x="770227" y="183804"/>
                  </a:lnTo>
                  <a:lnTo>
                    <a:pt x="700207" y="96278"/>
                  </a:lnTo>
                  <a:lnTo>
                    <a:pt x="345727" y="96278"/>
                  </a:lnTo>
                  <a:cubicBezTo>
                    <a:pt x="314218" y="38511"/>
                    <a:pt x="253825" y="0"/>
                    <a:pt x="183804" y="0"/>
                  </a:cubicBezTo>
                  <a:cubicBezTo>
                    <a:pt x="82274" y="0"/>
                    <a:pt x="0" y="82274"/>
                    <a:pt x="0" y="183804"/>
                  </a:cubicBezTo>
                  <a:cubicBezTo>
                    <a:pt x="0" y="285334"/>
                    <a:pt x="82274" y="367609"/>
                    <a:pt x="183804" y="367609"/>
                  </a:cubicBezTo>
                  <a:cubicBezTo>
                    <a:pt x="253825" y="367609"/>
                    <a:pt x="314218" y="329097"/>
                    <a:pt x="345727" y="271330"/>
                  </a:cubicBezTo>
                  <a:lnTo>
                    <a:pt x="402619" y="271330"/>
                  </a:lnTo>
                  <a:lnTo>
                    <a:pt x="437629" y="236320"/>
                  </a:lnTo>
                  <a:lnTo>
                    <a:pt x="472640" y="271330"/>
                  </a:lnTo>
                  <a:lnTo>
                    <a:pt x="529531" y="214438"/>
                  </a:lnTo>
                  <a:close/>
                  <a:moveTo>
                    <a:pt x="105031" y="236320"/>
                  </a:moveTo>
                  <a:cubicBezTo>
                    <a:pt x="76147" y="236320"/>
                    <a:pt x="52516" y="212688"/>
                    <a:pt x="52516" y="183804"/>
                  </a:cubicBezTo>
                  <a:cubicBezTo>
                    <a:pt x="52516" y="154921"/>
                    <a:pt x="76147" y="131289"/>
                    <a:pt x="105031" y="131289"/>
                  </a:cubicBezTo>
                  <a:cubicBezTo>
                    <a:pt x="133915" y="131289"/>
                    <a:pt x="157547" y="154921"/>
                    <a:pt x="157547" y="183804"/>
                  </a:cubicBezTo>
                  <a:cubicBezTo>
                    <a:pt x="157547" y="212688"/>
                    <a:pt x="133915" y="236320"/>
                    <a:pt x="105031" y="236320"/>
                  </a:cubicBezTo>
                  <a:close/>
                </a:path>
              </a:pathLst>
            </a:custGeom>
            <a:solidFill>
              <a:srgbClr val="000000"/>
            </a:solidFill>
            <a:ln w="8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31808186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10901-B039-4604-AA06-9846078A4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5600" b="1" kern="1200" dirty="0">
                <a:solidFill>
                  <a:srgbClr val="008000"/>
                </a:solidFill>
                <a:latin typeface="+mj-lt"/>
                <a:ea typeface="+mj-ea"/>
                <a:cs typeface="+mj-cs"/>
              </a:rPr>
              <a:t>What do you know </a:t>
            </a:r>
            <a:br>
              <a:rPr lang="en-US" sz="5600" b="1" kern="1200" dirty="0">
                <a:solidFill>
                  <a:srgbClr val="008000"/>
                </a:solidFill>
                <a:latin typeface="+mj-lt"/>
                <a:ea typeface="+mj-ea"/>
                <a:cs typeface="+mj-cs"/>
              </a:rPr>
            </a:br>
            <a:r>
              <a:rPr lang="en-US" sz="5600" b="1" kern="1200" dirty="0">
                <a:solidFill>
                  <a:srgbClr val="008000"/>
                </a:solidFill>
                <a:latin typeface="+mj-lt"/>
                <a:ea typeface="+mj-ea"/>
                <a:cs typeface="+mj-cs"/>
              </a:rPr>
              <a:t>about food waste?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0636DF-8CCB-4A86-8820-759D2CE0BC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882" y="4631161"/>
            <a:ext cx="3571810" cy="1559327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defTabSz="914400">
              <a:spcBef>
                <a:spcPts val="1000"/>
              </a:spcBef>
              <a:buNone/>
            </a:pPr>
            <a:r>
              <a:rPr lang="en-US" sz="2400" b="1" kern="1200" dirty="0">
                <a:solidFill>
                  <a:srgbClr val="CC0099"/>
                </a:solidFill>
                <a:latin typeface="+mn-lt"/>
                <a:ea typeface="+mn-ea"/>
                <a:cs typeface="+mn-cs"/>
              </a:rPr>
              <a:t>Take the quiz and test yourself….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AA4262-B7DA-47F1-A766-A7C80FF643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33" t="12983" r="35263" b="23568"/>
          <a:stretch/>
        </p:blipFill>
        <p:spPr>
          <a:xfrm>
            <a:off x="5429347" y="480281"/>
            <a:ext cx="4752474" cy="571020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716601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10901-B039-4604-AA06-9846078A4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CC0099"/>
                </a:solidFill>
                <a:latin typeface="+mn-lt"/>
              </a:rPr>
              <a:t>How much did you know about food waste?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0636DF-8CCB-4A86-8820-759D2CE0BC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639" y="1825625"/>
            <a:ext cx="11661058" cy="4351338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>
                <a:solidFill>
                  <a:srgbClr val="008000"/>
                </a:solidFill>
              </a:rPr>
              <a:t>1. B 	Approximately 30% of the world’s food is thrown away</a:t>
            </a:r>
          </a:p>
          <a:p>
            <a:pPr marL="0" indent="0">
              <a:buNone/>
            </a:pPr>
            <a:r>
              <a:rPr lang="en-GB" dirty="0">
                <a:solidFill>
                  <a:srgbClr val="008000"/>
                </a:solidFill>
              </a:rPr>
              <a:t>2. B 	The UK produces approximately 15 million tonnes of food waste each year.</a:t>
            </a:r>
          </a:p>
          <a:p>
            <a:pPr marL="0" indent="0">
              <a:buNone/>
            </a:pPr>
            <a:r>
              <a:rPr lang="en-GB" dirty="0">
                <a:solidFill>
                  <a:srgbClr val="008000"/>
                </a:solidFill>
              </a:rPr>
              <a:t>3. A 	Approximately 68% of bagged salad is thrown away every year.</a:t>
            </a:r>
          </a:p>
          <a:p>
            <a:pPr marL="0" indent="0">
              <a:buNone/>
            </a:pPr>
            <a:r>
              <a:rPr lang="en-GB" dirty="0">
                <a:solidFill>
                  <a:srgbClr val="008000"/>
                </a:solidFill>
              </a:rPr>
              <a:t>4. B 	Approximately 50% of bakery products are thrown away every year.</a:t>
            </a:r>
          </a:p>
          <a:p>
            <a:pPr marL="0" indent="0">
              <a:buNone/>
            </a:pPr>
            <a:r>
              <a:rPr lang="en-GB" dirty="0">
                <a:solidFill>
                  <a:srgbClr val="008000"/>
                </a:solidFill>
              </a:rPr>
              <a:t>5. A 	Approximately 20% of bananas are thrown away every year.</a:t>
            </a:r>
          </a:p>
          <a:p>
            <a:pPr marL="0" indent="0">
              <a:buNone/>
            </a:pPr>
            <a:r>
              <a:rPr lang="en-GB" dirty="0">
                <a:solidFill>
                  <a:srgbClr val="008000"/>
                </a:solidFill>
              </a:rPr>
              <a:t>6. C 	On average, food waste costs a UK family about £700 per year.</a:t>
            </a:r>
            <a:endParaRPr lang="en-GB" dirty="0">
              <a:solidFill>
                <a:srgbClr val="008000"/>
              </a:solidFill>
              <a:cs typeface="Calibri"/>
            </a:endParaRPr>
          </a:p>
          <a:p>
            <a:pPr marL="0" indent="0">
              <a:buNone/>
            </a:pPr>
            <a:r>
              <a:rPr lang="en-GB" dirty="0">
                <a:solidFill>
                  <a:srgbClr val="008000"/>
                </a:solidFill>
              </a:rPr>
              <a:t>7. A 	One third of our environmental footprint is due to food.</a:t>
            </a:r>
          </a:p>
          <a:p>
            <a:pPr marL="0" indent="0">
              <a:buNone/>
            </a:pPr>
            <a:r>
              <a:rPr lang="en-GB" dirty="0">
                <a:solidFill>
                  <a:srgbClr val="008000"/>
                </a:solidFill>
              </a:rPr>
              <a:t>8. B 	People in Sub Saharan Africa and Asia thrown away 6-11kg of food each year.</a:t>
            </a:r>
          </a:p>
          <a:p>
            <a:pPr marL="0" indent="0">
              <a:buNone/>
            </a:pPr>
            <a:r>
              <a:rPr lang="en-GB" dirty="0">
                <a:solidFill>
                  <a:srgbClr val="008000"/>
                </a:solidFill>
              </a:rPr>
              <a:t>9. A 	Only a few hundred companies control 70% of the global food market.</a:t>
            </a:r>
          </a:p>
          <a:p>
            <a:pPr marL="0" indent="0">
              <a:buNone/>
            </a:pPr>
            <a:r>
              <a:rPr lang="en-GB" dirty="0">
                <a:solidFill>
                  <a:srgbClr val="008000"/>
                </a:solidFill>
              </a:rPr>
              <a:t>10. C 	In developing countries people spend 70% of their income on food.</a:t>
            </a:r>
          </a:p>
        </p:txBody>
      </p:sp>
    </p:spTree>
    <p:extLst>
      <p:ext uri="{BB962C8B-B14F-4D97-AF65-F5344CB8AC3E}">
        <p14:creationId xmlns:p14="http://schemas.microsoft.com/office/powerpoint/2010/main" val="2282609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01C05-6D56-4D31-9E7B-ABEC14245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CC0099"/>
                </a:solidFill>
                <a:latin typeface="+mn-lt"/>
              </a:rPr>
              <a:t>What is food waste?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E99661-3F6A-4F90-A258-F300DE6784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>
                <a:solidFill>
                  <a:srgbClr val="008000"/>
                </a:solidFill>
              </a:rPr>
              <a:t>When do you consider food to have been wasted?</a:t>
            </a:r>
          </a:p>
          <a:p>
            <a:pPr marL="0" indent="0">
              <a:buNone/>
            </a:pPr>
            <a:endParaRPr lang="en-GB" dirty="0">
              <a:solidFill>
                <a:srgbClr val="008000"/>
              </a:solidFill>
            </a:endParaRPr>
          </a:p>
          <a:p>
            <a:pPr marL="0" indent="0">
              <a:buNone/>
            </a:pPr>
            <a:r>
              <a:rPr lang="en-GB" sz="2400" dirty="0">
                <a:solidFill>
                  <a:srgbClr val="008000"/>
                </a:solidFill>
              </a:rPr>
              <a:t>Is it…..</a:t>
            </a:r>
          </a:p>
          <a:p>
            <a:pPr algn="l"/>
            <a:r>
              <a:rPr lang="en-GB" sz="2400" b="0" i="0" dirty="0">
                <a:solidFill>
                  <a:srgbClr val="008000"/>
                </a:solidFill>
                <a:effectLst/>
                <a:latin typeface="Calibri" panose="020F0502020204030204" pitchFamily="34" charset="0"/>
              </a:rPr>
              <a:t>A seed that does not geminate?</a:t>
            </a:r>
          </a:p>
          <a:p>
            <a:pPr algn="l"/>
            <a:r>
              <a:rPr lang="en-GB" sz="2400" b="0" i="0" dirty="0">
                <a:solidFill>
                  <a:srgbClr val="008000"/>
                </a:solidFill>
                <a:effectLst/>
                <a:latin typeface="Calibri" panose="020F0502020204030204" pitchFamily="34" charset="0"/>
              </a:rPr>
              <a:t>the wheat in the field that’s blown down in a storm?</a:t>
            </a:r>
          </a:p>
          <a:p>
            <a:pPr algn="l"/>
            <a:r>
              <a:rPr lang="en-GB" sz="2400" dirty="0">
                <a:solidFill>
                  <a:srgbClr val="008000"/>
                </a:solidFill>
                <a:latin typeface="Calibri" panose="020F0502020204030204" pitchFamily="34" charset="0"/>
              </a:rPr>
              <a:t>t</a:t>
            </a:r>
            <a:r>
              <a:rPr lang="en-GB" sz="2400" b="0" i="0" dirty="0">
                <a:solidFill>
                  <a:srgbClr val="008000"/>
                </a:solidFill>
                <a:effectLst/>
                <a:latin typeface="Calibri" panose="020F0502020204030204" pitchFamily="34" charset="0"/>
              </a:rPr>
              <a:t>he bit that is left behind after the combine harvester has visited a field?</a:t>
            </a:r>
          </a:p>
          <a:p>
            <a:pPr algn="l"/>
            <a:r>
              <a:rPr lang="en-GB" sz="2400" dirty="0">
                <a:solidFill>
                  <a:srgbClr val="008000"/>
                </a:solidFill>
                <a:latin typeface="Calibri" panose="020F0502020204030204" pitchFamily="34" charset="0"/>
              </a:rPr>
              <a:t>t</a:t>
            </a:r>
            <a:r>
              <a:rPr lang="en-GB" sz="2400" b="0" i="0" dirty="0">
                <a:solidFill>
                  <a:srgbClr val="008000"/>
                </a:solidFill>
                <a:effectLst/>
                <a:latin typeface="Calibri" panose="020F0502020204030204" pitchFamily="34" charset="0"/>
              </a:rPr>
              <a:t>he area of the field that has been affected by pests?</a:t>
            </a:r>
          </a:p>
          <a:p>
            <a:pPr algn="l"/>
            <a:r>
              <a:rPr lang="en-GB" sz="2400" b="0" i="0" dirty="0">
                <a:solidFill>
                  <a:srgbClr val="008000"/>
                </a:solidFill>
                <a:effectLst/>
                <a:latin typeface="Calibri" panose="020F0502020204030204" pitchFamily="34" charset="0"/>
              </a:rPr>
              <a:t>in the shop when its past its sell by date?</a:t>
            </a:r>
          </a:p>
          <a:p>
            <a:pPr algn="l"/>
            <a:r>
              <a:rPr lang="en-GB" sz="2400" b="0" i="0" dirty="0">
                <a:solidFill>
                  <a:srgbClr val="008000"/>
                </a:solidFill>
                <a:effectLst/>
                <a:latin typeface="Calibri" panose="020F0502020204030204" pitchFamily="34" charset="0"/>
              </a:rPr>
              <a:t>in your fridge when you have to throw it out?</a:t>
            </a:r>
          </a:p>
          <a:p>
            <a:pPr marL="0" indent="0">
              <a:buNone/>
            </a:pPr>
            <a:endParaRPr lang="en-GB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7928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01C05-6D56-4D31-9E7B-ABEC14245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rgbClr val="CC0099"/>
                </a:solidFill>
                <a:latin typeface="+mn-lt"/>
              </a:rPr>
              <a:t>What is the difference between </a:t>
            </a:r>
            <a:br>
              <a:rPr lang="en-GB" dirty="0">
                <a:solidFill>
                  <a:srgbClr val="CC0099"/>
                </a:solidFill>
                <a:latin typeface="+mn-lt"/>
              </a:rPr>
            </a:br>
            <a:r>
              <a:rPr lang="en-GB" b="1" dirty="0">
                <a:solidFill>
                  <a:srgbClr val="CC0099"/>
                </a:solidFill>
                <a:latin typeface="+mn-lt"/>
              </a:rPr>
              <a:t>food surplus </a:t>
            </a:r>
            <a:r>
              <a:rPr lang="en-GB" dirty="0">
                <a:solidFill>
                  <a:srgbClr val="CC0099"/>
                </a:solidFill>
                <a:latin typeface="+mn-lt"/>
              </a:rPr>
              <a:t>and </a:t>
            </a:r>
            <a:r>
              <a:rPr lang="en-GB" b="1" dirty="0">
                <a:solidFill>
                  <a:srgbClr val="CC0099"/>
                </a:solidFill>
                <a:latin typeface="+mn-lt"/>
              </a:rPr>
              <a:t>food waste</a:t>
            </a:r>
            <a:r>
              <a:rPr lang="en-GB" dirty="0">
                <a:solidFill>
                  <a:srgbClr val="CC0099"/>
                </a:solidFill>
                <a:latin typeface="+mn-lt"/>
              </a:rPr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E99661-3F6A-4F90-A258-F300DE6784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l">
              <a:spcAft>
                <a:spcPts val="750"/>
              </a:spcAft>
              <a:buNone/>
            </a:pPr>
            <a:r>
              <a:rPr lang="en-GB" sz="2200" b="1" i="0" dirty="0">
                <a:solidFill>
                  <a:srgbClr val="008000"/>
                </a:solidFill>
                <a:effectLst/>
              </a:rPr>
              <a:t>Food Surplus is any food and inedible parts that are…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200" i="0" dirty="0">
                <a:solidFill>
                  <a:srgbClr val="008000"/>
                </a:solidFill>
                <a:effectLst/>
              </a:rPr>
              <a:t>Redistributed to people (e.g., through a charity or commercial redistributor)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008000"/>
                </a:solidFill>
              </a:rPr>
              <a:t>U</a:t>
            </a:r>
            <a:r>
              <a:rPr lang="en-GB" sz="2200" i="0" dirty="0">
                <a:solidFill>
                  <a:srgbClr val="008000"/>
                </a:solidFill>
                <a:effectLst/>
              </a:rPr>
              <a:t>sed as animal feed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008000"/>
                </a:solidFill>
              </a:rPr>
              <a:t>U</a:t>
            </a:r>
            <a:r>
              <a:rPr lang="en-GB" sz="2200" i="0" dirty="0">
                <a:solidFill>
                  <a:srgbClr val="008000"/>
                </a:solidFill>
                <a:effectLst/>
              </a:rPr>
              <a:t>sed in bio-based materials/biochemical processing (e.g. feedstock for other industrial products)</a:t>
            </a:r>
          </a:p>
          <a:p>
            <a:pPr marL="0" indent="0" algn="l">
              <a:spcAft>
                <a:spcPts val="750"/>
              </a:spcAft>
              <a:buNone/>
            </a:pPr>
            <a:endParaRPr lang="en-GB" sz="2200" i="0" dirty="0">
              <a:solidFill>
                <a:srgbClr val="008000"/>
              </a:solidFill>
              <a:effectLst/>
            </a:endParaRPr>
          </a:p>
          <a:p>
            <a:pPr marL="0" indent="0" algn="l">
              <a:spcAft>
                <a:spcPts val="750"/>
              </a:spcAft>
              <a:buNone/>
            </a:pPr>
            <a:r>
              <a:rPr lang="en-GB" sz="2200" b="1" i="0" dirty="0">
                <a:solidFill>
                  <a:srgbClr val="008000"/>
                </a:solidFill>
                <a:effectLst/>
              </a:rPr>
              <a:t>Food Waste is any food and inedible parts….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200" i="0" dirty="0">
                <a:solidFill>
                  <a:srgbClr val="008000"/>
                </a:solidFill>
                <a:effectLst/>
              </a:rPr>
              <a:t>Sent to an Anaerobic </a:t>
            </a:r>
            <a:r>
              <a:rPr lang="en-GB" sz="2200" dirty="0">
                <a:solidFill>
                  <a:srgbClr val="008000"/>
                </a:solidFill>
              </a:rPr>
              <a:t>D</a:t>
            </a:r>
            <a:r>
              <a:rPr lang="en-GB" sz="2200" i="0" dirty="0">
                <a:solidFill>
                  <a:srgbClr val="008000"/>
                </a:solidFill>
                <a:effectLst/>
              </a:rPr>
              <a:t>igestor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008000"/>
                </a:solidFill>
              </a:rPr>
              <a:t>Used in c</a:t>
            </a:r>
            <a:r>
              <a:rPr lang="en-GB" sz="2200" i="0" dirty="0">
                <a:solidFill>
                  <a:srgbClr val="008000"/>
                </a:solidFill>
                <a:effectLst/>
              </a:rPr>
              <a:t>omposting/aerobic processes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200" i="0" dirty="0">
                <a:solidFill>
                  <a:srgbClr val="008000"/>
                </a:solidFill>
                <a:effectLst/>
              </a:rPr>
              <a:t>Not harvested/ploughed in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200" i="0" dirty="0">
                <a:solidFill>
                  <a:srgbClr val="008000"/>
                </a:solidFill>
                <a:effectLst/>
              </a:rPr>
              <a:t>Placed in an Incinerator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200" i="0" dirty="0">
                <a:solidFill>
                  <a:srgbClr val="008000"/>
                </a:solidFill>
                <a:effectLst/>
              </a:rPr>
              <a:t>Disposed of as sewer waste/water treatment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GB" sz="2200" i="0" dirty="0">
              <a:solidFill>
                <a:srgbClr val="008000"/>
              </a:solidFill>
              <a:effectLst/>
            </a:endParaRPr>
          </a:p>
        </p:txBody>
      </p:sp>
      <p:pic>
        <p:nvPicPr>
          <p:cNvPr id="6" name="Graphic 5" descr="Thought outline">
            <a:extLst>
              <a:ext uri="{FF2B5EF4-FFF2-40B4-BE49-F238E27FC236}">
                <a16:creationId xmlns:a16="http://schemas.microsoft.com/office/drawing/2014/main" id="{C98CE087-BFB6-43F7-99E5-3942F54869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6858000" y="4030979"/>
            <a:ext cx="1828799" cy="1838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3503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37C3E-512D-4B82-8A8D-37FD6CDC4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CE0B0D-DB48-4BB0-8420-BBCADC3697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B6894C-9C4F-4EF6-A6C0-4564F517FC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420" t="17018" r="32895" b="25965"/>
          <a:stretch/>
        </p:blipFill>
        <p:spPr>
          <a:xfrm>
            <a:off x="144380" y="0"/>
            <a:ext cx="12157026" cy="6858000"/>
          </a:xfrm>
          <a:prstGeom prst="rect">
            <a:avLst/>
          </a:prstGeom>
        </p:spPr>
      </p:pic>
      <p:sp>
        <p:nvSpPr>
          <p:cNvPr id="6" name="Flowchart: Extract 5">
            <a:hlinkClick r:id="rId4"/>
            <a:extLst>
              <a:ext uri="{FF2B5EF4-FFF2-40B4-BE49-F238E27FC236}">
                <a16:creationId xmlns:a16="http://schemas.microsoft.com/office/drawing/2014/main" id="{B040AD4E-43BE-4B31-A1F6-603FC1D198CF}"/>
              </a:ext>
            </a:extLst>
          </p:cNvPr>
          <p:cNvSpPr/>
          <p:nvPr/>
        </p:nvSpPr>
        <p:spPr>
          <a:xfrm rot="5400000">
            <a:off x="9144000" y="1373147"/>
            <a:ext cx="794084" cy="770021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46730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Chart&#10;&#10;Description automatically generated">
            <a:extLst>
              <a:ext uri="{FF2B5EF4-FFF2-40B4-BE49-F238E27FC236}">
                <a16:creationId xmlns:a16="http://schemas.microsoft.com/office/drawing/2014/main" id="{5ACE0FBE-35F3-4C3F-9C21-927464F394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2139" t="15088" r="23618" b="15614"/>
          <a:stretch/>
        </p:blipFill>
        <p:spPr>
          <a:xfrm>
            <a:off x="1505173" y="643467"/>
            <a:ext cx="9181653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0113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D78C3FD-F783-4329-85FD-AEC99EF6C6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23" r="274" b="-2"/>
          <a:stretch/>
        </p:blipFill>
        <p:spPr>
          <a:xfrm>
            <a:off x="7912667" y="3456432"/>
            <a:ext cx="4810310" cy="3401568"/>
          </a:xfrm>
          <a:custGeom>
            <a:avLst/>
            <a:gdLst/>
            <a:ahLst/>
            <a:cxnLst/>
            <a:rect l="l" t="t" r="r" b="b"/>
            <a:pathLst>
              <a:path w="4810310" h="3401568">
                <a:moveTo>
                  <a:pt x="781270" y="0"/>
                </a:moveTo>
                <a:lnTo>
                  <a:pt x="4810310" y="0"/>
                </a:lnTo>
                <a:lnTo>
                  <a:pt x="4810310" y="3401568"/>
                </a:lnTo>
                <a:lnTo>
                  <a:pt x="0" y="3401568"/>
                </a:lnTo>
                <a:lnTo>
                  <a:pt x="1963" y="3397912"/>
                </a:lnTo>
                <a:cubicBezTo>
                  <a:pt x="454182" y="2512619"/>
                  <a:pt x="736170" y="1430108"/>
                  <a:pt x="776876" y="254399"/>
                </a:cubicBezTo>
                <a:close/>
              </a:path>
            </a:pathLst>
          </a:cu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82E098F-F547-4E35-89B7-AF305C1EA8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46"/>
          <a:stretch/>
        </p:blipFill>
        <p:spPr>
          <a:xfrm>
            <a:off x="3711610" y="3456432"/>
            <a:ext cx="4925479" cy="3401568"/>
          </a:xfrm>
          <a:custGeom>
            <a:avLst/>
            <a:gdLst/>
            <a:ahLst/>
            <a:cxnLst/>
            <a:rect l="l" t="t" r="r" b="b"/>
            <a:pathLst>
              <a:path w="4925479" h="3364992">
                <a:moveTo>
                  <a:pt x="749362" y="0"/>
                </a:moveTo>
                <a:lnTo>
                  <a:pt x="4925479" y="0"/>
                </a:lnTo>
                <a:lnTo>
                  <a:pt x="4921868" y="209033"/>
                </a:lnTo>
                <a:cubicBezTo>
                  <a:pt x="4884554" y="1286766"/>
                  <a:pt x="4644496" y="2286187"/>
                  <a:pt x="4256422" y="3127175"/>
                </a:cubicBezTo>
                <a:lnTo>
                  <a:pt x="4134952" y="3364992"/>
                </a:lnTo>
                <a:lnTo>
                  <a:pt x="0" y="3364992"/>
                </a:lnTo>
                <a:lnTo>
                  <a:pt x="79008" y="3202330"/>
                </a:lnTo>
                <a:cubicBezTo>
                  <a:pt x="467082" y="2361343"/>
                  <a:pt x="707140" y="1361922"/>
                  <a:pt x="744454" y="284189"/>
                </a:cubicBez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41F5095-E119-43F6-994F-9712FBB2E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332" y="466508"/>
            <a:ext cx="2807208" cy="1325563"/>
          </a:xfrm>
        </p:spPr>
        <p:txBody>
          <a:bodyPr>
            <a:normAutofit/>
          </a:bodyPr>
          <a:lstStyle/>
          <a:p>
            <a:r>
              <a:rPr lang="en-GB" sz="2400" dirty="0">
                <a:solidFill>
                  <a:srgbClr val="CC0099"/>
                </a:solidFill>
              </a:rPr>
              <a:t>Why is food wasted in primary production?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6C0D801A-0F00-422C-88E4-96AE309418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016" y="1946786"/>
            <a:ext cx="4410829" cy="50401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700" dirty="0">
                <a:solidFill>
                  <a:srgbClr val="008000"/>
                </a:solidFill>
              </a:rPr>
              <a:t>After dedicating time and resources to growing a crop, farmers often struggle to sell all of it, even though it is perfectly edible and delicious.  This can be for several reasons:</a:t>
            </a:r>
          </a:p>
          <a:p>
            <a:r>
              <a:rPr lang="en-US" sz="1700" dirty="0">
                <a:solidFill>
                  <a:srgbClr val="008000"/>
                </a:solidFill>
              </a:rPr>
              <a:t>Retailer policy means that their produce is not of good enough quality</a:t>
            </a:r>
          </a:p>
          <a:p>
            <a:r>
              <a:rPr lang="en-US" sz="1700" dirty="0">
                <a:solidFill>
                  <a:srgbClr val="008000"/>
                </a:solidFill>
              </a:rPr>
              <a:t>Consumer tastes change</a:t>
            </a:r>
          </a:p>
          <a:p>
            <a:r>
              <a:rPr lang="en-US" sz="1700" dirty="0">
                <a:solidFill>
                  <a:srgbClr val="008000"/>
                </a:solidFill>
              </a:rPr>
              <a:t>Market unpredictability means that there is excess supply and not enough demand</a:t>
            </a:r>
          </a:p>
          <a:p>
            <a:r>
              <a:rPr lang="en-US" sz="1700" dirty="0">
                <a:solidFill>
                  <a:srgbClr val="008000"/>
                </a:solidFill>
              </a:rPr>
              <a:t>Weather means that the crop is ready too early or too late for the market’s needs.</a:t>
            </a:r>
          </a:p>
          <a:p>
            <a:pPr marL="0" indent="0">
              <a:buNone/>
            </a:pPr>
            <a:endParaRPr lang="en-US" sz="1700" b="1" dirty="0">
              <a:solidFill>
                <a:srgbClr val="CC0099"/>
              </a:solidFill>
            </a:endParaRPr>
          </a:p>
          <a:p>
            <a:pPr marL="0" indent="0">
              <a:buNone/>
            </a:pPr>
            <a:r>
              <a:rPr lang="en-US" sz="1800" b="1" dirty="0">
                <a:solidFill>
                  <a:srgbClr val="CC0099"/>
                </a:solidFill>
              </a:rPr>
              <a:t>Can you think of any other reasons why a farmer may have excess produce</a:t>
            </a:r>
            <a:r>
              <a:rPr lang="en-US" sz="1700" b="1" dirty="0">
                <a:solidFill>
                  <a:srgbClr val="CC0099"/>
                </a:solidFill>
              </a:rPr>
              <a:t>?</a:t>
            </a:r>
          </a:p>
          <a:p>
            <a:endParaRPr lang="en-US" sz="1700" dirty="0"/>
          </a:p>
          <a:p>
            <a:pPr marL="0" indent="0">
              <a:buNone/>
            </a:pPr>
            <a:endParaRPr lang="en-US" sz="17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8AA6700-A4F4-4A42-B1C5-ACC577561D1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713" r="1898" b="-3"/>
          <a:stretch/>
        </p:blipFill>
        <p:spPr>
          <a:xfrm>
            <a:off x="3667366" y="25378"/>
            <a:ext cx="4979304" cy="3401558"/>
          </a:xfrm>
          <a:custGeom>
            <a:avLst/>
            <a:gdLst/>
            <a:ahLst/>
            <a:cxnLst/>
            <a:rect l="l" t="t" r="r" b="b"/>
            <a:pathLst>
              <a:path w="4979304" h="3364992">
                <a:moveTo>
                  <a:pt x="0" y="0"/>
                </a:moveTo>
                <a:lnTo>
                  <a:pt x="4211250" y="0"/>
                </a:lnTo>
                <a:lnTo>
                  <a:pt x="4309461" y="192282"/>
                </a:lnTo>
                <a:cubicBezTo>
                  <a:pt x="4697535" y="1033269"/>
                  <a:pt x="4937593" y="2032690"/>
                  <a:pt x="4974907" y="3110424"/>
                </a:cubicBezTo>
                <a:lnTo>
                  <a:pt x="4979304" y="3364992"/>
                </a:lnTo>
                <a:lnTo>
                  <a:pt x="800592" y="3364992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A13AFF1-370B-4D68-A3FD-DA3201BF319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89" r="3662" b="1"/>
          <a:stretch/>
        </p:blipFill>
        <p:spPr>
          <a:xfrm>
            <a:off x="7935349" y="25378"/>
            <a:ext cx="4787628" cy="3401558"/>
          </a:xfrm>
          <a:custGeom>
            <a:avLst/>
            <a:gdLst/>
            <a:ahLst/>
            <a:cxnLst/>
            <a:rect l="l" t="t" r="r" b="b"/>
            <a:pathLst>
              <a:path w="4787628" h="3401568">
                <a:moveTo>
                  <a:pt x="0" y="0"/>
                </a:moveTo>
                <a:lnTo>
                  <a:pt x="4787628" y="0"/>
                </a:lnTo>
                <a:lnTo>
                  <a:pt x="4787628" y="3401568"/>
                </a:lnTo>
                <a:lnTo>
                  <a:pt x="762748" y="3401568"/>
                </a:lnTo>
                <a:lnTo>
                  <a:pt x="751436" y="2963954"/>
                </a:lnTo>
                <a:cubicBezTo>
                  <a:pt x="698408" y="1942163"/>
                  <a:pt x="463174" y="995044"/>
                  <a:pt x="93264" y="192283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66641316"/>
      </p:ext>
    </p:extLst>
  </p:cSld>
  <p:clrMapOvr>
    <a:masterClrMapping/>
  </p:clrMapOvr>
</p:sld>
</file>

<file path=ppt/theme/theme1.xml><?xml version="1.0" encoding="utf-8"?>
<a:theme xmlns:a="http://schemas.openxmlformats.org/drawingml/2006/main" name="LEAF Education Powerpoint Template COP26!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AF Education Powerpoint Template COP26" id="{8EEF941F-2B32-4803-B45A-C8005088AF6A}" vid="{C1711A37-CBF8-488E-810D-193ED7C2A13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317B451E5DF8A409DBDCC76C58FCD27" ma:contentTypeVersion="13" ma:contentTypeDescription="Create a new document." ma:contentTypeScope="" ma:versionID="a589c2426e6147f6d139508435b947c1">
  <xsd:schema xmlns:xsd="http://www.w3.org/2001/XMLSchema" xmlns:xs="http://www.w3.org/2001/XMLSchema" xmlns:p="http://schemas.microsoft.com/office/2006/metadata/properties" xmlns:ns2="f3a795e8-c4a6-46dd-bcc3-95a8ce6065a9" xmlns:ns3="62d9749d-04e1-46c0-b89d-7d87aafd29e9" targetNamespace="http://schemas.microsoft.com/office/2006/metadata/properties" ma:root="true" ma:fieldsID="e41bea02385c93e881d4c1aba022f713" ns2:_="" ns3:_="">
    <xsd:import namespace="f3a795e8-c4a6-46dd-bcc3-95a8ce6065a9"/>
    <xsd:import namespace="62d9749d-04e1-46c0-b89d-7d87aafd29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a795e8-c4a6-46dd-bcc3-95a8ce6065a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d9749d-04e1-46c0-b89d-7d87aafd29e9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CCA5D3F-C8C3-449D-8229-5CF11609A31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92F9FFD-DF80-49E3-A7D3-64E3D0ADAECB}">
  <ds:schemaRefs>
    <ds:schemaRef ds:uri="http://schemas.microsoft.com/office/2006/metadata/properties"/>
    <ds:schemaRef ds:uri="f3a795e8-c4a6-46dd-bcc3-95a8ce6065a9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purl.org/dc/dcmitype/"/>
    <ds:schemaRef ds:uri="http://schemas.microsoft.com/office/2006/documentManagement/types"/>
    <ds:schemaRef ds:uri="62d9749d-04e1-46c0-b89d-7d87aafd29e9"/>
    <ds:schemaRef ds:uri="http://purl.org/dc/elements/1.1/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E8050C5-C5E5-4804-94C6-8B749E9C357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3a795e8-c4a6-46dd-bcc3-95a8ce6065a9"/>
    <ds:schemaRef ds:uri="62d9749d-04e1-46c0-b89d-7d87aafd29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LEAF Education Powerpoint Template COP26!</Template>
  <TotalTime>1818</TotalTime>
  <Words>541</Words>
  <Application>Microsoft Office PowerPoint</Application>
  <PresentationFormat>Widescreen</PresentationFormat>
  <Paragraphs>80</Paragraphs>
  <Slides>13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</vt:lpstr>
      <vt:lpstr>Calibri Light</vt:lpstr>
      <vt:lpstr>inherit</vt:lpstr>
      <vt:lpstr>LEAF Education Powerpoint Template COP26!</vt:lpstr>
      <vt:lpstr>Climate change</vt:lpstr>
      <vt:lpstr>Key Language </vt:lpstr>
      <vt:lpstr>What do you know  about food waste?</vt:lpstr>
      <vt:lpstr>How much did you know about food waste?</vt:lpstr>
      <vt:lpstr>What is food waste?</vt:lpstr>
      <vt:lpstr>What is the difference between  food surplus and food waste?</vt:lpstr>
      <vt:lpstr>PowerPoint Presentation</vt:lpstr>
      <vt:lpstr>PowerPoint Presentation</vt:lpstr>
      <vt:lpstr>Why is food wasted in primary production?</vt:lpstr>
      <vt:lpstr>Sainsburys Global Farm Video: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 Wyman</dc:creator>
  <cp:lastModifiedBy>Elizabeth Lake</cp:lastModifiedBy>
  <cp:revision>90</cp:revision>
  <dcterms:created xsi:type="dcterms:W3CDTF">2021-06-09T11:11:31Z</dcterms:created>
  <dcterms:modified xsi:type="dcterms:W3CDTF">2021-10-08T17:51:22Z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0x010100C317B451E5DF8A409DBDCC76C58FCD27</vt:lpwstr>
  </property>
</Properties>
</file>