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6" r:id="rId1"/>
  </p:sldMasterIdLst>
  <p:notesMasterIdLst>
    <p:notesMasterId r:id="rId13"/>
  </p:notesMasterIdLst>
  <p:handoutMasterIdLst>
    <p:handoutMasterId r:id="rId14"/>
  </p:handoutMasterIdLst>
  <p:sldIdLst>
    <p:sldId id="645" r:id="rId2"/>
    <p:sldId id="666" r:id="rId3"/>
    <p:sldId id="672" r:id="rId4"/>
    <p:sldId id="674" r:id="rId5"/>
    <p:sldId id="673" r:id="rId6"/>
    <p:sldId id="675" r:id="rId7"/>
    <p:sldId id="676" r:id="rId8"/>
    <p:sldId id="679" r:id="rId9"/>
    <p:sldId id="290" r:id="rId10"/>
    <p:sldId id="678" r:id="rId11"/>
    <p:sldId id="681" r:id="rId12"/>
  </p:sldIdLst>
  <p:sldSz cx="12192000" cy="6858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Fira Sans" panose="020B060402020202020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A"/>
    <a:srgbClr val="D74B20"/>
    <a:srgbClr val="387625"/>
    <a:srgbClr val="FF6600"/>
    <a:srgbClr val="DD8245"/>
    <a:srgbClr val="D2683A"/>
    <a:srgbClr val="603C20"/>
    <a:srgbClr val="E7BCBF"/>
    <a:srgbClr val="A26C44"/>
    <a:srgbClr val="C7E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5" autoAdjust="0"/>
    <p:restoredTop sz="80479" autoAdjust="0"/>
  </p:normalViewPr>
  <p:slideViewPr>
    <p:cSldViewPr snapToGrid="0">
      <p:cViewPr varScale="1">
        <p:scale>
          <a:sx n="79" d="100"/>
          <a:sy n="79" d="100"/>
        </p:scale>
        <p:origin x="691" y="43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0" d="100"/>
        <a:sy n="70" d="100"/>
      </p:scale>
      <p:origin x="0" y="-26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FCC64-CC8E-4FBD-908C-5B1E269282E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388DA3-7364-48B2-B13F-5C52839A1C2D}">
      <dgm:prSet phldrT="[Text]"/>
      <dgm:spPr/>
      <dgm:t>
        <a:bodyPr/>
        <a:lstStyle/>
        <a:p>
          <a:r>
            <a:rPr lang="en-GB" dirty="0"/>
            <a:t>Physical </a:t>
          </a:r>
        </a:p>
      </dgm:t>
    </dgm:pt>
    <dgm:pt modelId="{11CFD269-803E-4501-A26C-514300DD836B}" type="parTrans" cxnId="{79F8FD73-EA65-4CF6-90A5-590BDA936663}">
      <dgm:prSet/>
      <dgm:spPr/>
      <dgm:t>
        <a:bodyPr/>
        <a:lstStyle/>
        <a:p>
          <a:endParaRPr lang="en-GB"/>
        </a:p>
      </dgm:t>
    </dgm:pt>
    <dgm:pt modelId="{589E4610-F2CB-46AD-A7EB-F5D2A65899CE}" type="sibTrans" cxnId="{79F8FD73-EA65-4CF6-90A5-590BDA936663}">
      <dgm:prSet/>
      <dgm:spPr/>
      <dgm:t>
        <a:bodyPr/>
        <a:lstStyle/>
        <a:p>
          <a:endParaRPr lang="en-GB"/>
        </a:p>
      </dgm:t>
    </dgm:pt>
    <dgm:pt modelId="{40DEFAC1-9620-49EB-BA36-956520CEB857}">
      <dgm:prSet phldrT="[Text]"/>
      <dgm:spPr/>
      <dgm:t>
        <a:bodyPr/>
        <a:lstStyle/>
        <a:p>
          <a:r>
            <a:rPr lang="en-GB" dirty="0"/>
            <a:t>Human</a:t>
          </a:r>
        </a:p>
      </dgm:t>
    </dgm:pt>
    <dgm:pt modelId="{C77B2E00-7865-4636-9E35-F5E1BB5FEF7C}" type="parTrans" cxnId="{42FEDC14-6C02-4BD2-97FF-77B60D8EF50B}">
      <dgm:prSet/>
      <dgm:spPr/>
      <dgm:t>
        <a:bodyPr/>
        <a:lstStyle/>
        <a:p>
          <a:endParaRPr lang="en-GB"/>
        </a:p>
      </dgm:t>
    </dgm:pt>
    <dgm:pt modelId="{FD618204-0818-4E8A-8D64-B504A5CD70B4}" type="sibTrans" cxnId="{42FEDC14-6C02-4BD2-97FF-77B60D8EF50B}">
      <dgm:prSet/>
      <dgm:spPr/>
      <dgm:t>
        <a:bodyPr/>
        <a:lstStyle/>
        <a:p>
          <a:endParaRPr lang="en-GB"/>
        </a:p>
      </dgm:t>
    </dgm:pt>
    <dgm:pt modelId="{EBE0BD3C-7820-4CCF-8A01-5EDF3277F9DC}" type="pres">
      <dgm:prSet presAssocID="{963FCC64-CC8E-4FBD-908C-5B1E269282EB}" presName="Name0" presStyleCnt="0">
        <dgm:presLayoutVars>
          <dgm:dir/>
          <dgm:animLvl val="lvl"/>
          <dgm:resizeHandles/>
        </dgm:presLayoutVars>
      </dgm:prSet>
      <dgm:spPr/>
    </dgm:pt>
    <dgm:pt modelId="{F3AFEC93-5B84-4452-A8CC-F7D4B3E2708B}" type="pres">
      <dgm:prSet presAssocID="{7F388DA3-7364-48B2-B13F-5C52839A1C2D}" presName="linNode" presStyleCnt="0"/>
      <dgm:spPr/>
    </dgm:pt>
    <dgm:pt modelId="{87269150-5BFA-400E-8F64-847FB4C6A78A}" type="pres">
      <dgm:prSet presAssocID="{7F388DA3-7364-48B2-B13F-5C52839A1C2D}" presName="parentShp" presStyleLbl="node1" presStyleIdx="0" presStyleCnt="2">
        <dgm:presLayoutVars>
          <dgm:bulletEnabled val="1"/>
        </dgm:presLayoutVars>
      </dgm:prSet>
      <dgm:spPr/>
    </dgm:pt>
    <dgm:pt modelId="{0E2EEC6E-D30A-4480-8701-15D28FD9C99F}" type="pres">
      <dgm:prSet presAssocID="{7F388DA3-7364-48B2-B13F-5C52839A1C2D}" presName="childShp" presStyleLbl="bgAccFollowNode1" presStyleIdx="0" presStyleCnt="2" custLinFactNeighborX="0" custLinFactNeighborY="-26">
        <dgm:presLayoutVars>
          <dgm:bulletEnabled val="1"/>
        </dgm:presLayoutVars>
      </dgm:prSet>
      <dgm:spPr>
        <a:scene3d>
          <a:camera prst="orthographicFront"/>
          <a:lightRig rig="freezing" dir="t"/>
        </a:scene3d>
        <a:sp3d extrusionH="76200" prstMaterial="softEdge">
          <a:bevelT w="12700"/>
          <a:bevelB w="12700"/>
          <a:extrusionClr>
            <a:schemeClr val="accent1">
              <a:lumMod val="75000"/>
            </a:schemeClr>
          </a:extrusionClr>
        </a:sp3d>
      </dgm:spPr>
    </dgm:pt>
    <dgm:pt modelId="{AC61C9AD-87C4-4826-83EE-9720560CDF0E}" type="pres">
      <dgm:prSet presAssocID="{589E4610-F2CB-46AD-A7EB-F5D2A65899CE}" presName="spacing" presStyleCnt="0"/>
      <dgm:spPr/>
    </dgm:pt>
    <dgm:pt modelId="{50B9F45F-A96F-452D-B4AF-62C525EA673B}" type="pres">
      <dgm:prSet presAssocID="{40DEFAC1-9620-49EB-BA36-956520CEB857}" presName="linNode" presStyleCnt="0"/>
      <dgm:spPr/>
    </dgm:pt>
    <dgm:pt modelId="{BE42EA35-E3A5-4CCF-BDA0-5D793C075492}" type="pres">
      <dgm:prSet presAssocID="{40DEFAC1-9620-49EB-BA36-956520CEB857}" presName="parentShp" presStyleLbl="node1" presStyleIdx="1" presStyleCnt="2">
        <dgm:presLayoutVars>
          <dgm:bulletEnabled val="1"/>
        </dgm:presLayoutVars>
      </dgm:prSet>
      <dgm:spPr/>
    </dgm:pt>
    <dgm:pt modelId="{F7DC6B96-F418-405E-957E-116383791032}" type="pres">
      <dgm:prSet presAssocID="{40DEFAC1-9620-49EB-BA36-956520CEB857}" presName="childShp" presStyleLbl="bgAccFollowNode1" presStyleIdx="1" presStyleCnt="2">
        <dgm:presLayoutVars>
          <dgm:bulletEnabled val="1"/>
        </dgm:presLayoutVars>
      </dgm:prSet>
      <dgm:spPr>
        <a:scene3d>
          <a:camera prst="orthographicFront"/>
          <a:lightRig rig="freezing" dir="t"/>
        </a:scene3d>
        <a:sp3d extrusionH="76200">
          <a:bevelT w="6350"/>
          <a:bevelB w="12700"/>
          <a:extrusionClr>
            <a:schemeClr val="accent1">
              <a:lumMod val="75000"/>
            </a:schemeClr>
          </a:extrusionClr>
        </a:sp3d>
      </dgm:spPr>
    </dgm:pt>
  </dgm:ptLst>
  <dgm:cxnLst>
    <dgm:cxn modelId="{42FEDC14-6C02-4BD2-97FF-77B60D8EF50B}" srcId="{963FCC64-CC8E-4FBD-908C-5B1E269282EB}" destId="{40DEFAC1-9620-49EB-BA36-956520CEB857}" srcOrd="1" destOrd="0" parTransId="{C77B2E00-7865-4636-9E35-F5E1BB5FEF7C}" sibTransId="{FD618204-0818-4E8A-8D64-B504A5CD70B4}"/>
    <dgm:cxn modelId="{9E231616-183A-4EBC-9E4A-FE82B12C5744}" type="presOf" srcId="{7F388DA3-7364-48B2-B13F-5C52839A1C2D}" destId="{87269150-5BFA-400E-8F64-847FB4C6A78A}" srcOrd="0" destOrd="0" presId="urn:microsoft.com/office/officeart/2005/8/layout/vList6"/>
    <dgm:cxn modelId="{79F8FD73-EA65-4CF6-90A5-590BDA936663}" srcId="{963FCC64-CC8E-4FBD-908C-5B1E269282EB}" destId="{7F388DA3-7364-48B2-B13F-5C52839A1C2D}" srcOrd="0" destOrd="0" parTransId="{11CFD269-803E-4501-A26C-514300DD836B}" sibTransId="{589E4610-F2CB-46AD-A7EB-F5D2A65899CE}"/>
    <dgm:cxn modelId="{EAE84E59-1452-4E4F-B783-E70745F16FFC}" type="presOf" srcId="{40DEFAC1-9620-49EB-BA36-956520CEB857}" destId="{BE42EA35-E3A5-4CCF-BDA0-5D793C075492}" srcOrd="0" destOrd="0" presId="urn:microsoft.com/office/officeart/2005/8/layout/vList6"/>
    <dgm:cxn modelId="{34C7CBCB-BA4B-44C6-BF82-1E85C42C9C4B}" type="presOf" srcId="{963FCC64-CC8E-4FBD-908C-5B1E269282EB}" destId="{EBE0BD3C-7820-4CCF-8A01-5EDF3277F9DC}" srcOrd="0" destOrd="0" presId="urn:microsoft.com/office/officeart/2005/8/layout/vList6"/>
    <dgm:cxn modelId="{39F1B849-5B58-4FEF-9E29-F40D42D71578}" type="presParOf" srcId="{EBE0BD3C-7820-4CCF-8A01-5EDF3277F9DC}" destId="{F3AFEC93-5B84-4452-A8CC-F7D4B3E2708B}" srcOrd="0" destOrd="0" presId="urn:microsoft.com/office/officeart/2005/8/layout/vList6"/>
    <dgm:cxn modelId="{21985713-7D9B-4C23-8680-AB4ACE024611}" type="presParOf" srcId="{F3AFEC93-5B84-4452-A8CC-F7D4B3E2708B}" destId="{87269150-5BFA-400E-8F64-847FB4C6A78A}" srcOrd="0" destOrd="0" presId="urn:microsoft.com/office/officeart/2005/8/layout/vList6"/>
    <dgm:cxn modelId="{E0C9CE25-7AE0-476D-A58A-35397D677474}" type="presParOf" srcId="{F3AFEC93-5B84-4452-A8CC-F7D4B3E2708B}" destId="{0E2EEC6E-D30A-4480-8701-15D28FD9C99F}" srcOrd="1" destOrd="0" presId="urn:microsoft.com/office/officeart/2005/8/layout/vList6"/>
    <dgm:cxn modelId="{6C4C0379-AE99-4F75-895F-845F3A03CF05}" type="presParOf" srcId="{EBE0BD3C-7820-4CCF-8A01-5EDF3277F9DC}" destId="{AC61C9AD-87C4-4826-83EE-9720560CDF0E}" srcOrd="1" destOrd="0" presId="urn:microsoft.com/office/officeart/2005/8/layout/vList6"/>
    <dgm:cxn modelId="{D11AFFA3-9904-410A-8448-6A406192EAE7}" type="presParOf" srcId="{EBE0BD3C-7820-4CCF-8A01-5EDF3277F9DC}" destId="{50B9F45F-A96F-452D-B4AF-62C525EA673B}" srcOrd="2" destOrd="0" presId="urn:microsoft.com/office/officeart/2005/8/layout/vList6"/>
    <dgm:cxn modelId="{116B0C07-8673-40E0-ACF6-CA7043E74D92}" type="presParOf" srcId="{50B9F45F-A96F-452D-B4AF-62C525EA673B}" destId="{BE42EA35-E3A5-4CCF-BDA0-5D793C075492}" srcOrd="0" destOrd="0" presId="urn:microsoft.com/office/officeart/2005/8/layout/vList6"/>
    <dgm:cxn modelId="{C1BD172E-D545-4E9F-87A0-F7D24ACE3D3C}" type="presParOf" srcId="{50B9F45F-A96F-452D-B4AF-62C525EA673B}" destId="{F7DC6B96-F418-405E-957E-1163837910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7F6411-3756-473F-9240-326C5F0A4C9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9A7A9ED-B0CE-415C-B139-23867290409F}">
      <dgm:prSet phldrT="[Text]"/>
      <dgm:spPr/>
      <dgm:t>
        <a:bodyPr/>
        <a:lstStyle/>
        <a:p>
          <a:r>
            <a:rPr lang="en-GB" dirty="0"/>
            <a:t>Economic</a:t>
          </a:r>
        </a:p>
      </dgm:t>
    </dgm:pt>
    <dgm:pt modelId="{30BC82DE-28D2-4DB8-97D8-090CB1C1DAFA}" type="parTrans" cxnId="{2400382C-D7D7-439C-91C7-253F3CE1EC96}">
      <dgm:prSet/>
      <dgm:spPr/>
      <dgm:t>
        <a:bodyPr/>
        <a:lstStyle/>
        <a:p>
          <a:endParaRPr lang="en-GB"/>
        </a:p>
      </dgm:t>
    </dgm:pt>
    <dgm:pt modelId="{C2DED0F9-8DB3-49EF-B693-0BED049354FB}" type="sibTrans" cxnId="{2400382C-D7D7-439C-91C7-253F3CE1EC96}">
      <dgm:prSet/>
      <dgm:spPr/>
      <dgm:t>
        <a:bodyPr/>
        <a:lstStyle/>
        <a:p>
          <a:endParaRPr lang="en-GB"/>
        </a:p>
      </dgm:t>
    </dgm:pt>
    <dgm:pt modelId="{A289E503-23EA-4426-9C74-5072F1C1F9E8}">
      <dgm:prSet phldrT="[Text]"/>
      <dgm:spPr/>
      <dgm:t>
        <a:bodyPr/>
        <a:lstStyle/>
        <a:p>
          <a:r>
            <a:rPr lang="en-GB" dirty="0"/>
            <a:t>Environmental</a:t>
          </a:r>
        </a:p>
      </dgm:t>
    </dgm:pt>
    <dgm:pt modelId="{F7530114-E2ED-4406-83BE-206581429D76}" type="parTrans" cxnId="{133E22C6-5578-4E3B-A747-12270D4F4C34}">
      <dgm:prSet/>
      <dgm:spPr/>
      <dgm:t>
        <a:bodyPr/>
        <a:lstStyle/>
        <a:p>
          <a:endParaRPr lang="en-GB"/>
        </a:p>
      </dgm:t>
    </dgm:pt>
    <dgm:pt modelId="{6A480A77-85F8-497B-8C5A-AE2094E9DA69}" type="sibTrans" cxnId="{133E22C6-5578-4E3B-A747-12270D4F4C34}">
      <dgm:prSet/>
      <dgm:spPr/>
      <dgm:t>
        <a:bodyPr/>
        <a:lstStyle/>
        <a:p>
          <a:endParaRPr lang="en-GB"/>
        </a:p>
      </dgm:t>
    </dgm:pt>
    <dgm:pt modelId="{1384869F-3879-4C5D-8FC3-1DD5B8662ABC}">
      <dgm:prSet phldrT="[Text]"/>
      <dgm:spPr/>
      <dgm:t>
        <a:bodyPr/>
        <a:lstStyle/>
        <a:p>
          <a:r>
            <a:rPr lang="en-GB" dirty="0"/>
            <a:t>Social</a:t>
          </a:r>
        </a:p>
      </dgm:t>
    </dgm:pt>
    <dgm:pt modelId="{181BDDEF-73C0-474D-BFC2-7DADC94E32BA}" type="parTrans" cxnId="{870E6956-D1E6-467A-B3F0-0EF373F98253}">
      <dgm:prSet/>
      <dgm:spPr/>
      <dgm:t>
        <a:bodyPr/>
        <a:lstStyle/>
        <a:p>
          <a:endParaRPr lang="en-GB"/>
        </a:p>
      </dgm:t>
    </dgm:pt>
    <dgm:pt modelId="{C4B474C3-A42E-4D5F-8CDF-0698D36AEEE5}" type="sibTrans" cxnId="{870E6956-D1E6-467A-B3F0-0EF373F98253}">
      <dgm:prSet/>
      <dgm:spPr/>
      <dgm:t>
        <a:bodyPr/>
        <a:lstStyle/>
        <a:p>
          <a:endParaRPr lang="en-GB"/>
        </a:p>
      </dgm:t>
    </dgm:pt>
    <dgm:pt modelId="{53C30E5E-1692-4BCA-82D6-3C5960ADFCB3}" type="pres">
      <dgm:prSet presAssocID="{3D7F6411-3756-473F-9240-326C5F0A4C9D}" presName="compositeShape" presStyleCnt="0">
        <dgm:presLayoutVars>
          <dgm:chMax val="7"/>
          <dgm:dir/>
          <dgm:resizeHandles val="exact"/>
        </dgm:presLayoutVars>
      </dgm:prSet>
      <dgm:spPr/>
    </dgm:pt>
    <dgm:pt modelId="{3AA48872-C614-4128-96E4-3B987D3633A5}" type="pres">
      <dgm:prSet presAssocID="{D9A7A9ED-B0CE-415C-B139-23867290409F}" presName="circ1" presStyleLbl="vennNode1" presStyleIdx="0" presStyleCnt="3"/>
      <dgm:spPr/>
    </dgm:pt>
    <dgm:pt modelId="{DD2336CB-C3CD-4658-9DBE-26119164377E}" type="pres">
      <dgm:prSet presAssocID="{D9A7A9ED-B0CE-415C-B139-2386729040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848CD6-D39F-4C42-A4A7-7875F7BC4FD0}" type="pres">
      <dgm:prSet presAssocID="{A289E503-23EA-4426-9C74-5072F1C1F9E8}" presName="circ2" presStyleLbl="vennNode1" presStyleIdx="1" presStyleCnt="3"/>
      <dgm:spPr/>
    </dgm:pt>
    <dgm:pt modelId="{D5A5080B-1DA6-4BA5-BE22-CF051525F822}" type="pres">
      <dgm:prSet presAssocID="{A289E503-23EA-4426-9C74-5072F1C1F9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7E7C5F6-9E75-43F2-92A1-E95DE82374D1}" type="pres">
      <dgm:prSet presAssocID="{1384869F-3879-4C5D-8FC3-1DD5B8662ABC}" presName="circ3" presStyleLbl="vennNode1" presStyleIdx="2" presStyleCnt="3"/>
      <dgm:spPr/>
    </dgm:pt>
    <dgm:pt modelId="{97FA3E9C-DF2E-4914-9557-F7EF9869D8A3}" type="pres">
      <dgm:prSet presAssocID="{1384869F-3879-4C5D-8FC3-1DD5B8662AB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400382C-D7D7-439C-91C7-253F3CE1EC96}" srcId="{3D7F6411-3756-473F-9240-326C5F0A4C9D}" destId="{D9A7A9ED-B0CE-415C-B139-23867290409F}" srcOrd="0" destOrd="0" parTransId="{30BC82DE-28D2-4DB8-97D8-090CB1C1DAFA}" sibTransId="{C2DED0F9-8DB3-49EF-B693-0BED049354FB}"/>
    <dgm:cxn modelId="{23F9094A-036F-413F-83F2-C5FA78A13392}" type="presOf" srcId="{3D7F6411-3756-473F-9240-326C5F0A4C9D}" destId="{53C30E5E-1692-4BCA-82D6-3C5960ADFCB3}" srcOrd="0" destOrd="0" presId="urn:microsoft.com/office/officeart/2005/8/layout/venn1"/>
    <dgm:cxn modelId="{58056E53-5809-46F9-A64A-F9FC1BE62BC8}" type="presOf" srcId="{A289E503-23EA-4426-9C74-5072F1C1F9E8}" destId="{D5A5080B-1DA6-4BA5-BE22-CF051525F822}" srcOrd="1" destOrd="0" presId="urn:microsoft.com/office/officeart/2005/8/layout/venn1"/>
    <dgm:cxn modelId="{870E6956-D1E6-467A-B3F0-0EF373F98253}" srcId="{3D7F6411-3756-473F-9240-326C5F0A4C9D}" destId="{1384869F-3879-4C5D-8FC3-1DD5B8662ABC}" srcOrd="2" destOrd="0" parTransId="{181BDDEF-73C0-474D-BFC2-7DADC94E32BA}" sibTransId="{C4B474C3-A42E-4D5F-8CDF-0698D36AEEE5}"/>
    <dgm:cxn modelId="{94F9759F-DD52-495D-8E97-9B681244B395}" type="presOf" srcId="{A289E503-23EA-4426-9C74-5072F1C1F9E8}" destId="{51848CD6-D39F-4C42-A4A7-7875F7BC4FD0}" srcOrd="0" destOrd="0" presId="urn:microsoft.com/office/officeart/2005/8/layout/venn1"/>
    <dgm:cxn modelId="{EEA74AB3-D991-4E46-95DD-29A6D7F48D97}" type="presOf" srcId="{1384869F-3879-4C5D-8FC3-1DD5B8662ABC}" destId="{C7E7C5F6-9E75-43F2-92A1-E95DE82374D1}" srcOrd="0" destOrd="0" presId="urn:microsoft.com/office/officeart/2005/8/layout/venn1"/>
    <dgm:cxn modelId="{0ADF2CBA-5414-4698-8390-B2222FC1A721}" type="presOf" srcId="{D9A7A9ED-B0CE-415C-B139-23867290409F}" destId="{3AA48872-C614-4128-96E4-3B987D3633A5}" srcOrd="0" destOrd="0" presId="urn:microsoft.com/office/officeart/2005/8/layout/venn1"/>
    <dgm:cxn modelId="{133E22C6-5578-4E3B-A747-12270D4F4C34}" srcId="{3D7F6411-3756-473F-9240-326C5F0A4C9D}" destId="{A289E503-23EA-4426-9C74-5072F1C1F9E8}" srcOrd="1" destOrd="0" parTransId="{F7530114-E2ED-4406-83BE-206581429D76}" sibTransId="{6A480A77-85F8-497B-8C5A-AE2094E9DA69}"/>
    <dgm:cxn modelId="{AB4B0EC7-7F74-4E60-A5E6-9367A0315730}" type="presOf" srcId="{D9A7A9ED-B0CE-415C-B139-23867290409F}" destId="{DD2336CB-C3CD-4658-9DBE-26119164377E}" srcOrd="1" destOrd="0" presId="urn:microsoft.com/office/officeart/2005/8/layout/venn1"/>
    <dgm:cxn modelId="{7659B1EB-88B1-4037-A882-F225756CC7C7}" type="presOf" srcId="{1384869F-3879-4C5D-8FC3-1DD5B8662ABC}" destId="{97FA3E9C-DF2E-4914-9557-F7EF9869D8A3}" srcOrd="1" destOrd="0" presId="urn:microsoft.com/office/officeart/2005/8/layout/venn1"/>
    <dgm:cxn modelId="{83B2C7AD-974A-4070-9C64-9C0B12FF31E6}" type="presParOf" srcId="{53C30E5E-1692-4BCA-82D6-3C5960ADFCB3}" destId="{3AA48872-C614-4128-96E4-3B987D3633A5}" srcOrd="0" destOrd="0" presId="urn:microsoft.com/office/officeart/2005/8/layout/venn1"/>
    <dgm:cxn modelId="{A6BA4D4E-B059-4337-88C7-3BFC77F92682}" type="presParOf" srcId="{53C30E5E-1692-4BCA-82D6-3C5960ADFCB3}" destId="{DD2336CB-C3CD-4658-9DBE-26119164377E}" srcOrd="1" destOrd="0" presId="urn:microsoft.com/office/officeart/2005/8/layout/venn1"/>
    <dgm:cxn modelId="{F0F559EE-0F0D-435A-826C-EC697665E0EF}" type="presParOf" srcId="{53C30E5E-1692-4BCA-82D6-3C5960ADFCB3}" destId="{51848CD6-D39F-4C42-A4A7-7875F7BC4FD0}" srcOrd="2" destOrd="0" presId="urn:microsoft.com/office/officeart/2005/8/layout/venn1"/>
    <dgm:cxn modelId="{D8A0E9E1-CED8-4A42-8B34-F17F8D5307D4}" type="presParOf" srcId="{53C30E5E-1692-4BCA-82D6-3C5960ADFCB3}" destId="{D5A5080B-1DA6-4BA5-BE22-CF051525F822}" srcOrd="3" destOrd="0" presId="urn:microsoft.com/office/officeart/2005/8/layout/venn1"/>
    <dgm:cxn modelId="{7AD1D8E0-4A41-41CB-B9F5-FEBD714B0163}" type="presParOf" srcId="{53C30E5E-1692-4BCA-82D6-3C5960ADFCB3}" destId="{C7E7C5F6-9E75-43F2-92A1-E95DE82374D1}" srcOrd="4" destOrd="0" presId="urn:microsoft.com/office/officeart/2005/8/layout/venn1"/>
    <dgm:cxn modelId="{6D4F27C6-BC90-426B-9096-899BE2F83CD4}" type="presParOf" srcId="{53C30E5E-1692-4BCA-82D6-3C5960ADFCB3}" destId="{97FA3E9C-DF2E-4914-9557-F7EF9869D8A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EEC6E-D30A-4480-8701-15D28FD9C99F}">
      <dsp:nvSpPr>
        <dsp:cNvPr id="0" name=""/>
        <dsp:cNvSpPr/>
      </dsp:nvSpPr>
      <dsp:spPr>
        <a:xfrm>
          <a:off x="2647355" y="0"/>
          <a:ext cx="3971034" cy="16717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reezing" dir="t"/>
        </a:scene3d>
        <a:sp3d extrusionH="76200" prstMaterial="softEdge">
          <a:bevelT w="12700"/>
          <a:bevelB w="12700"/>
          <a:extrusionClr>
            <a:schemeClr val="accent1">
              <a:lumMod val="75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69150-5BFA-400E-8F64-847FB4C6A78A}">
      <dsp:nvSpPr>
        <dsp:cNvPr id="0" name=""/>
        <dsp:cNvSpPr/>
      </dsp:nvSpPr>
      <dsp:spPr>
        <a:xfrm>
          <a:off x="0" y="428"/>
          <a:ext cx="2647356" cy="1671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/>
            <a:t>Physical </a:t>
          </a:r>
        </a:p>
      </dsp:txBody>
      <dsp:txXfrm>
        <a:off x="81608" y="82036"/>
        <a:ext cx="2484140" cy="1508523"/>
      </dsp:txXfrm>
    </dsp:sp>
    <dsp:sp modelId="{F7DC6B96-F418-405E-957E-116383791032}">
      <dsp:nvSpPr>
        <dsp:cNvPr id="0" name=""/>
        <dsp:cNvSpPr/>
      </dsp:nvSpPr>
      <dsp:spPr>
        <a:xfrm>
          <a:off x="2647355" y="1839342"/>
          <a:ext cx="3971034" cy="16717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reezing" dir="t"/>
        </a:scene3d>
        <a:sp3d extrusionH="76200">
          <a:bevelT w="6350"/>
          <a:bevelB w="12700"/>
          <a:extrusionClr>
            <a:schemeClr val="accent1">
              <a:lumMod val="75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2EA35-E3A5-4CCF-BDA0-5D793C075492}">
      <dsp:nvSpPr>
        <dsp:cNvPr id="0" name=""/>
        <dsp:cNvSpPr/>
      </dsp:nvSpPr>
      <dsp:spPr>
        <a:xfrm>
          <a:off x="0" y="1839342"/>
          <a:ext cx="2647356" cy="1671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/>
            <a:t>Human</a:t>
          </a:r>
        </a:p>
      </dsp:txBody>
      <dsp:txXfrm>
        <a:off x="81608" y="1920950"/>
        <a:ext cx="2484140" cy="1508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48872-C614-4128-96E4-3B987D3633A5}">
      <dsp:nvSpPr>
        <dsp:cNvPr id="0" name=""/>
        <dsp:cNvSpPr/>
      </dsp:nvSpPr>
      <dsp:spPr>
        <a:xfrm>
          <a:off x="2533303" y="50232"/>
          <a:ext cx="2411152" cy="24111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Economic</a:t>
          </a:r>
        </a:p>
      </dsp:txBody>
      <dsp:txXfrm>
        <a:off x="2854790" y="472184"/>
        <a:ext cx="1768178" cy="1085018"/>
      </dsp:txXfrm>
    </dsp:sp>
    <dsp:sp modelId="{51848CD6-D39F-4C42-A4A7-7875F7BC4FD0}">
      <dsp:nvSpPr>
        <dsp:cNvPr id="0" name=""/>
        <dsp:cNvSpPr/>
      </dsp:nvSpPr>
      <dsp:spPr>
        <a:xfrm>
          <a:off x="3403327" y="1557202"/>
          <a:ext cx="2411152" cy="24111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Environmental</a:t>
          </a:r>
        </a:p>
      </dsp:txBody>
      <dsp:txXfrm>
        <a:off x="4140738" y="2180083"/>
        <a:ext cx="1446691" cy="1326134"/>
      </dsp:txXfrm>
    </dsp:sp>
    <dsp:sp modelId="{C7E7C5F6-9E75-43F2-92A1-E95DE82374D1}">
      <dsp:nvSpPr>
        <dsp:cNvPr id="0" name=""/>
        <dsp:cNvSpPr/>
      </dsp:nvSpPr>
      <dsp:spPr>
        <a:xfrm>
          <a:off x="1663279" y="1557202"/>
          <a:ext cx="2411152" cy="24111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Social</a:t>
          </a:r>
        </a:p>
      </dsp:txBody>
      <dsp:txXfrm>
        <a:off x="1890329" y="2180083"/>
        <a:ext cx="1446691" cy="1326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21722C-6B11-4CF7-A0B3-4063B0CD9A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4F148-7895-4DCA-BA09-CF2087D9A6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12415-E4DD-43FE-A034-B9E875648691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6CD94-C87B-4EA3-A636-6C0CBAD9B9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F8DC1-D0E3-4DDB-B352-6B57420A96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7FAFF-361E-47F5-8B3D-B94DF736E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64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76E4D-9BCC-43B2-8A19-AB647010A110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55F81-9DBC-4AB2-8410-E9666F12A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25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colnshire.gov.uk/downloads/file/3483/wainfleet-flood-investigation-repor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45E679-AC5C-4C0E-9388-DD2615DBE716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3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45E679-AC5C-4C0E-9388-DD2615DBE716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5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45E679-AC5C-4C0E-9388-DD2615DBE716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3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2.5 times the monthly average – See Met Office https://www.metoffice.gov.uk/about-us/press-office/news/weather-and-climate/2019/ffc-10th-anniversary</a:t>
            </a:r>
          </a:p>
          <a:p>
            <a:endParaRPr lang="en-GB" dirty="0"/>
          </a:p>
          <a:p>
            <a:r>
              <a:rPr lang="en-GB" dirty="0"/>
              <a:t>Source – causes of flooding - https://www.lincolnshire.gov.uk/downloads/file/3483/wainfleet-flood-investigation-report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55F81-9DBC-4AB2-8410-E9666F12A8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10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https://www.e-lindsey.gov.uk/media/16099/2020-Steeping-Catchment-Action-Plan/pdf/2020__Steeping_Catchment_Action_Plan</a:t>
            </a:r>
          </a:p>
          <a:p>
            <a:endParaRPr lang="en-GB" dirty="0"/>
          </a:p>
          <a:p>
            <a:r>
              <a:rPr lang="en-GB" dirty="0" err="1">
                <a:hlinkClick r:id="rId3"/>
              </a:rPr>
              <a:t>wainfleet</a:t>
            </a:r>
            <a:r>
              <a:rPr lang="en-GB" dirty="0">
                <a:hlinkClick r:id="rId3"/>
              </a:rPr>
              <a:t>-flood-investigation-report (lincolnshire.gov.uk)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55F81-9DBC-4AB2-8410-E9666F12A8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04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https://www.itv.com/news/calendar/2020-02-14/lincolnshire-flood-report-says-cattle-could-be-partly-responsible-for-weakened-defences – RAF bag drops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55F81-9DBC-4AB2-8410-E9666F12A84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60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55F81-9DBC-4AB2-8410-E9666F12A84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82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AAE0B4-A6A8-4B3F-AD4E-9C1BCCDC643A}" type="slidenum">
              <a:rPr lang="en-GB" altLang="en-US" smtClean="0">
                <a:latin typeface="Calibri" panose="020F0502020204030204" pitchFamily="34" charset="0"/>
              </a:rPr>
              <a:pPr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3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9ED1-14EE-7540-ACE1-A76FB4918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36365-2655-1744-9EA8-E18132899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3A6B3-3BF9-EB40-8835-4986A8C2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EAE9-AF94-4A65-85F3-144BE756AB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BB300-9322-B547-9F20-B3FAB6E2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B75B6-484E-5740-B190-4725E317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E7B4-F46B-4C79-B093-69FC35833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5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C48D-4366-0448-A773-90E9B5891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0FB59-D1A0-F348-9BDE-7563EAA8D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E5787-847A-264C-AA29-34D5542D5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EF676-513A-624A-942A-20C7F79B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EAE9-AF94-4A65-85F3-144BE756AB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ACF16-5633-3A46-ABFA-F735690F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57B25-C663-E141-9B6E-EBD52F8D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E7B4-F46B-4C79-B093-69FC35833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21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F462-6F82-A84E-8904-CD599F5EB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73B367-D934-244E-BE01-0291E3B09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51434-22A9-E64A-BF6F-0495A35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B63A7-EF6D-434D-8FA0-B3AC70EA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EAE9-AF94-4A65-85F3-144BE756AB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9003E-3F7B-1649-92F4-29CAF307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E663D-F33A-2D4D-AC1D-500C6DD5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E7B4-F46B-4C79-B093-69FC35833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28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708B-2C04-4742-A4F5-391B1C548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ED51B-0F97-744A-88FB-37CD96099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E7663-392E-A048-ACE5-5EE5D181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EAE9-AF94-4A65-85F3-144BE756AB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C61CC-0C63-A74A-BB65-0FDBF416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7BB6E-AFEB-BF4A-A1EA-53B8153F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E7B4-F46B-4C79-B093-69FC35833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87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7C2071-8EB3-064E-B297-999901A98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9F986-9871-E74C-B095-C00D39C98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64FBC-B06C-EE4F-BE79-C183BFF6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EAE9-AF94-4A65-85F3-144BE756AB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FE479-FA0D-B049-9B32-B6341C12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44B5E-C0DF-9D41-A90F-C144B9F3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E7B4-F46B-4C79-B093-69FC35833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3ECBF30-B5D6-9147-9FE8-B2C086D7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8762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E42E18C-236E-6D40-8A89-777FC756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708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E07D3A3-0BDA-D149-8297-7CE5E938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E7EAE9-AF94-4A65-85F3-144BE756AB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3FB99C3-46C9-2846-BF2F-42326D59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FFFFEC5-E033-BF47-8555-12BF930E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4ABE7B4-F46B-4C79-B093-69FC358338AD}" type="slidenum">
              <a:rPr lang="en-GB" smtClean="0"/>
              <a:t>‹#›</a:t>
            </a:fld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D07C2A-C5D4-9449-BEF3-E8C870FD7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0025" b="4669"/>
          <a:stretch/>
        </p:blipFill>
        <p:spPr>
          <a:xfrm>
            <a:off x="10310621" y="1543050"/>
            <a:ext cx="1881380" cy="53149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BDAAAC5-1D4D-9F48-824F-6C85254FA52F}"/>
              </a:ext>
            </a:extLst>
          </p:cNvPr>
          <p:cNvSpPr/>
          <p:nvPr userDrawn="1"/>
        </p:nvSpPr>
        <p:spPr>
          <a:xfrm rot="16200000">
            <a:off x="-2869362" y="3134566"/>
            <a:ext cx="6336000" cy="72000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769ED3-5792-A74F-ADC6-22C7CAEAF9D9}"/>
              </a:ext>
            </a:extLst>
          </p:cNvPr>
          <p:cNvSpPr/>
          <p:nvPr userDrawn="1"/>
        </p:nvSpPr>
        <p:spPr>
          <a:xfrm rot="16200000">
            <a:off x="-2756872" y="3134566"/>
            <a:ext cx="6336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3C360A-7E45-7848-AFAB-CEF2B9051060}"/>
              </a:ext>
            </a:extLst>
          </p:cNvPr>
          <p:cNvSpPr/>
          <p:nvPr userDrawn="1"/>
        </p:nvSpPr>
        <p:spPr>
          <a:xfrm rot="16200000">
            <a:off x="-2644383" y="3134566"/>
            <a:ext cx="6336000" cy="72000"/>
          </a:xfrm>
          <a:prstGeom prst="rect">
            <a:avLst/>
          </a:prstGeom>
          <a:solidFill>
            <a:srgbClr val="CC00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B29990-4B24-114B-8457-D677E1D1CB47}"/>
              </a:ext>
            </a:extLst>
          </p:cNvPr>
          <p:cNvSpPr/>
          <p:nvPr userDrawn="1"/>
        </p:nvSpPr>
        <p:spPr>
          <a:xfrm rot="16200000">
            <a:off x="-2996140" y="3134566"/>
            <a:ext cx="6336000" cy="72000"/>
          </a:xfrm>
          <a:prstGeom prst="rect">
            <a:avLst/>
          </a:prstGeom>
          <a:solidFill>
            <a:srgbClr val="603C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0AB3BC-C49F-CE45-8125-DE7AB3D9D618}"/>
              </a:ext>
            </a:extLst>
          </p:cNvPr>
          <p:cNvSpPr/>
          <p:nvPr userDrawn="1"/>
        </p:nvSpPr>
        <p:spPr>
          <a:xfrm>
            <a:off x="0" y="6196237"/>
            <a:ext cx="12192000" cy="661763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3DDA93-2F95-5B40-B3C0-1295C2C773AA}"/>
              </a:ext>
            </a:extLst>
          </p:cNvPr>
          <p:cNvSpPr txBox="1"/>
          <p:nvPr userDrawn="1"/>
        </p:nvSpPr>
        <p:spPr>
          <a:xfrm>
            <a:off x="0" y="6295429"/>
            <a:ext cx="121920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prstClr val="white"/>
                </a:solidFill>
                <a:latin typeface="Fira Sans" panose="020B0503050000020004" pitchFamily="34" charset="0"/>
                <a:cs typeface="DIN Alternate Bold"/>
              </a:rPr>
              <a:t>www.leafuk.org  |  Twitter: @</a:t>
            </a:r>
            <a:r>
              <a:rPr lang="en-US" b="0" i="0" dirty="0" err="1">
                <a:solidFill>
                  <a:prstClr val="white"/>
                </a:solidFill>
                <a:latin typeface="Fira Sans" panose="020B0503050000020004" pitchFamily="34" charset="0"/>
                <a:cs typeface="DIN Alternate Bold"/>
              </a:rPr>
              <a:t>LEAF_Farming</a:t>
            </a:r>
            <a:r>
              <a:rPr lang="en-US" b="0" i="0" dirty="0">
                <a:solidFill>
                  <a:prstClr val="white"/>
                </a:solidFill>
                <a:latin typeface="Fira Sans" panose="020B0503050000020004" pitchFamily="34" charset="0"/>
                <a:cs typeface="DIN Alternate Bold"/>
              </a:rPr>
              <a:t> @</a:t>
            </a:r>
            <a:r>
              <a:rPr lang="en-US" b="0" i="0" dirty="0" err="1">
                <a:solidFill>
                  <a:prstClr val="white"/>
                </a:solidFill>
                <a:latin typeface="Fira Sans" panose="020B0503050000020004" pitchFamily="34" charset="0"/>
                <a:cs typeface="DIN Alternate Bold"/>
              </a:rPr>
              <a:t>LEAF_Education</a:t>
            </a:r>
            <a:r>
              <a:rPr lang="en-US" b="0" i="0" dirty="0">
                <a:solidFill>
                  <a:prstClr val="white"/>
                </a:solidFill>
                <a:latin typeface="Fira Sans" panose="020B0503050000020004" pitchFamily="34" charset="0"/>
                <a:cs typeface="DIN Alternate Bold"/>
              </a:rPr>
              <a:t> @</a:t>
            </a:r>
            <a:r>
              <a:rPr lang="en-US" b="0" i="0" dirty="0" err="1">
                <a:solidFill>
                  <a:prstClr val="white"/>
                </a:solidFill>
                <a:latin typeface="Fira Sans" panose="020B0503050000020004" pitchFamily="34" charset="0"/>
                <a:cs typeface="DIN Alternate Bold"/>
              </a:rPr>
              <a:t>OpenFarmSunday</a:t>
            </a:r>
            <a:r>
              <a:rPr lang="en-US" b="0" i="0" dirty="0">
                <a:solidFill>
                  <a:prstClr val="white"/>
                </a:solidFill>
                <a:latin typeface="Fira Sans" panose="020B0503050000020004" pitchFamily="34" charset="0"/>
                <a:cs typeface="DIN Alternate Bold"/>
              </a:rPr>
              <a:t> | </a:t>
            </a:r>
            <a:r>
              <a:rPr lang="en-US" b="0" i="0" dirty="0" err="1">
                <a:solidFill>
                  <a:prstClr val="white"/>
                </a:solidFill>
                <a:latin typeface="Fira Sans" panose="020B0503050000020004" pitchFamily="34" charset="0"/>
                <a:cs typeface="DIN Alternate Bold"/>
              </a:rPr>
              <a:t>education@leafuk.org</a:t>
            </a:r>
            <a:endParaRPr lang="en-US" b="0" i="0" dirty="0">
              <a:solidFill>
                <a:prstClr val="white"/>
              </a:solidFill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68607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5137-8F79-7048-BBA7-B33480A9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8762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1AE5A-5CE3-6B43-A690-39BD6471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708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B1B82-79DA-CE48-8846-DC140EE0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EAE9-AF94-4A65-85F3-144BE756AB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E7D85-DB6F-C645-B18B-098F0800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9C2F5-2D37-A34D-91BA-F0515E5D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E7B4-F46B-4C79-B093-69FC358338A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F7C40-2DDB-8449-BBAB-68E29F5DB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0025" b="4669"/>
          <a:stretch/>
        </p:blipFill>
        <p:spPr>
          <a:xfrm>
            <a:off x="10310621" y="1543050"/>
            <a:ext cx="1881380" cy="53149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50013B-CAB4-0F46-A61E-E68B55C1BBDF}"/>
              </a:ext>
            </a:extLst>
          </p:cNvPr>
          <p:cNvSpPr/>
          <p:nvPr userDrawn="1"/>
        </p:nvSpPr>
        <p:spPr>
          <a:xfrm rot="16200000">
            <a:off x="-2869362" y="3134566"/>
            <a:ext cx="6336000" cy="72000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290383-3AE7-4D4D-9242-F9E1CD5F6BCA}"/>
              </a:ext>
            </a:extLst>
          </p:cNvPr>
          <p:cNvSpPr/>
          <p:nvPr userDrawn="1"/>
        </p:nvSpPr>
        <p:spPr>
          <a:xfrm rot="16200000">
            <a:off x="-2756872" y="3134566"/>
            <a:ext cx="6336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0D9B6-30ED-0A4B-9CF4-538A8F687A7E}"/>
              </a:ext>
            </a:extLst>
          </p:cNvPr>
          <p:cNvSpPr/>
          <p:nvPr userDrawn="1"/>
        </p:nvSpPr>
        <p:spPr>
          <a:xfrm rot="16200000">
            <a:off x="-2644383" y="3134566"/>
            <a:ext cx="6336000" cy="72000"/>
          </a:xfrm>
          <a:prstGeom prst="rect">
            <a:avLst/>
          </a:prstGeom>
          <a:solidFill>
            <a:srgbClr val="CC00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3D86D9-9403-A349-A184-33FC1D10861D}"/>
              </a:ext>
            </a:extLst>
          </p:cNvPr>
          <p:cNvSpPr/>
          <p:nvPr userDrawn="1"/>
        </p:nvSpPr>
        <p:spPr>
          <a:xfrm rot="16200000">
            <a:off x="-2996140" y="3134566"/>
            <a:ext cx="6336000" cy="72000"/>
          </a:xfrm>
          <a:prstGeom prst="rect">
            <a:avLst/>
          </a:prstGeom>
          <a:solidFill>
            <a:srgbClr val="603C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F0D191-2A73-0B40-908B-CE36A373BF17}"/>
              </a:ext>
            </a:extLst>
          </p:cNvPr>
          <p:cNvSpPr/>
          <p:nvPr userDrawn="1"/>
        </p:nvSpPr>
        <p:spPr>
          <a:xfrm>
            <a:off x="0" y="6196237"/>
            <a:ext cx="12192000" cy="661763"/>
          </a:xfrm>
          <a:prstGeom prst="rect">
            <a:avLst/>
          </a:prstGeom>
          <a:solidFill>
            <a:srgbClr val="3876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C1924-D575-2F45-8CFA-E6485529C7A6}"/>
              </a:ext>
            </a:extLst>
          </p:cNvPr>
          <p:cNvSpPr txBox="1"/>
          <p:nvPr userDrawn="1"/>
        </p:nvSpPr>
        <p:spPr>
          <a:xfrm>
            <a:off x="0" y="6295429"/>
            <a:ext cx="121920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prstClr val="white"/>
                </a:solidFill>
                <a:latin typeface="Fira Sans" panose="020B0503050000020004" pitchFamily="34" charset="0"/>
                <a:cs typeface="DIN Alternate Bold"/>
              </a:rPr>
              <a:t>www.leafuk.org  |  Twitter: @</a:t>
            </a:r>
            <a:r>
              <a:rPr lang="en-US" b="0" i="0" dirty="0" err="1">
                <a:solidFill>
                  <a:prstClr val="white"/>
                </a:solidFill>
                <a:latin typeface="Fira Sans" panose="020B0503050000020004" pitchFamily="34" charset="0"/>
                <a:cs typeface="DIN Alternate Bold"/>
              </a:rPr>
              <a:t>LEAF_Farming</a:t>
            </a:r>
            <a:r>
              <a:rPr lang="en-US" b="0" i="0" dirty="0">
                <a:solidFill>
                  <a:prstClr val="white"/>
                </a:solidFill>
                <a:latin typeface="Fira Sans" panose="020B0503050000020004" pitchFamily="34" charset="0"/>
                <a:cs typeface="DIN Alternate Bold"/>
              </a:rPr>
              <a:t> @</a:t>
            </a:r>
            <a:r>
              <a:rPr lang="en-US" b="0" i="0" dirty="0" err="1">
                <a:solidFill>
                  <a:prstClr val="white"/>
                </a:solidFill>
                <a:latin typeface="Fira Sans" panose="020B0503050000020004" pitchFamily="34" charset="0"/>
                <a:cs typeface="DIN Alternate Bold"/>
              </a:rPr>
              <a:t>LEAF_Education</a:t>
            </a:r>
            <a:r>
              <a:rPr lang="en-US" b="0" i="0" dirty="0">
                <a:solidFill>
                  <a:prstClr val="white"/>
                </a:solidFill>
                <a:latin typeface="Fira Sans" panose="020B0503050000020004" pitchFamily="34" charset="0"/>
                <a:cs typeface="DIN Alternate Bold"/>
              </a:rPr>
              <a:t> @</a:t>
            </a:r>
            <a:r>
              <a:rPr lang="en-US" b="0" i="0" dirty="0" err="1">
                <a:solidFill>
                  <a:prstClr val="white"/>
                </a:solidFill>
                <a:latin typeface="Fira Sans" panose="020B0503050000020004" pitchFamily="34" charset="0"/>
                <a:cs typeface="DIN Alternate Bold"/>
              </a:rPr>
              <a:t>OpenFarmSunday</a:t>
            </a:r>
            <a:r>
              <a:rPr lang="en-US" b="0" i="0" dirty="0">
                <a:solidFill>
                  <a:prstClr val="white"/>
                </a:solidFill>
                <a:latin typeface="Fira Sans" panose="020B0503050000020004" pitchFamily="34" charset="0"/>
                <a:cs typeface="DIN Alternate Bold"/>
              </a:rPr>
              <a:t> | </a:t>
            </a:r>
            <a:r>
              <a:rPr lang="en-US" b="0" i="0" dirty="0" err="1">
                <a:solidFill>
                  <a:prstClr val="white"/>
                </a:solidFill>
                <a:latin typeface="Fira Sans" panose="020B0503050000020004" pitchFamily="34" charset="0"/>
                <a:cs typeface="DIN Alternate Bold"/>
              </a:rPr>
              <a:t>education@leafuk.org</a:t>
            </a:r>
            <a:endParaRPr lang="en-US" b="0" i="0" dirty="0">
              <a:solidFill>
                <a:prstClr val="white"/>
              </a:solidFill>
              <a:cs typeface="DIN Alternate Bold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6EFF19-FD9C-7B4A-AE64-E587FC74FB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786" y="154083"/>
            <a:ext cx="1547284" cy="111787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14899D4-A71B-4B03-83E2-958E153C53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45" y="271812"/>
            <a:ext cx="3291070" cy="88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BD3EF0-9EE3-4788-B679-0C13F58169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46" y="121064"/>
            <a:ext cx="1214340" cy="10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5137-8F79-7048-BBA7-B33480A9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1AE5A-5CE3-6B43-A690-39BD64714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B1B82-79DA-CE48-8846-DC140EE0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EAE9-AF94-4A65-85F3-144BE756AB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E7D85-DB6F-C645-B18B-098F0800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9C2F5-2D37-A34D-91BA-F0515E5D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E7B4-F46B-4C79-B093-69FC35833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9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152E-41A9-7E42-9131-ABD47364E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2F9A4-534F-6947-81C1-501998776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095FA-6DFF-7A47-BBA7-D104CF3D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EAE9-AF94-4A65-85F3-144BE756AB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5516E-5DEB-6740-A1A2-5D9191EAF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654B5-9986-194E-8D03-23261881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E7B4-F46B-4C79-B093-69FC35833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02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8F8F-0EC3-F64C-9406-E3577B9A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CD521-DCE6-6E4F-BD6C-9B2629FEC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EB457-4B89-A541-834F-02A4D982E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AEAED-118C-9840-9DD6-F3D28AC5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EAE9-AF94-4A65-85F3-144BE756AB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70D05-7159-7A4D-B788-3C089F1F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A0681-9384-C642-B976-C0B186D5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E7B4-F46B-4C79-B093-69FC35833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92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B1F2-4983-C441-AFA0-4582ACE2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D0362-685A-634A-AE8E-18AEA5C8D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63A45-5FCE-C246-A8AB-AD60EFAE3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590D7-D015-CB47-B13C-7061AF262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67780-92EA-F24C-A8EF-B28D6BE0A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ED0772-0457-FE44-A7F1-105D3D8B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EAE9-AF94-4A65-85F3-144BE756AB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0C5FD-AE42-9443-BD37-10C5EFA9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6F18A-CD5F-9543-BD62-B39D9612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E7B4-F46B-4C79-B093-69FC35833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7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4990-EC44-EC4A-B01D-02EAA5964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F99122-5675-984E-981C-8CC1656E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EAE9-AF94-4A65-85F3-144BE756AB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526A6-7401-AE4A-A6D2-206F51B1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6616A-74A3-5A4C-AFB2-405D385F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E7B4-F46B-4C79-B093-69FC35833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89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8A9A81-4039-1D45-8639-E6B3B03F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EAE9-AF94-4A65-85F3-144BE756AB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B7074-5951-C24C-AB3A-39007B17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BCC59-164C-104E-9E1F-07462A07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E7B4-F46B-4C79-B093-69FC35833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2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5C38BF-ABA7-BF4A-8704-2AB3C841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0CAEC-9345-8949-82D9-15A9B83E1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A849E-D593-A848-8C06-B57A67841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7EAE9-AF94-4A65-85F3-144BE756ABB3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DD18C-7B85-D542-B0B8-DB5C295E9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8E46A-CFF1-1345-8F38-15FFAE381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E7B4-F46B-4C79-B093-69FC35833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7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59" r:id="rId3"/>
    <p:sldLayoutId id="214748375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238715fd-75d4-46be-a544-b677b8fcc68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338694" y="1192345"/>
            <a:ext cx="9740698" cy="481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36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3600" dirty="0">
              <a:solidFill>
                <a:srgbClr val="9F4A1F"/>
              </a:solidFill>
              <a:ea typeface="Arial Unicode MS"/>
              <a:cs typeface="Times New Roman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7690FDC-C39E-48DC-AD4F-30609D3B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1884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Learning Objectives</a:t>
            </a:r>
            <a:br>
              <a:rPr lang="en-US" dirty="0">
                <a:latin typeface="Arial" charset="0"/>
                <a:cs typeface="Arial" charset="0"/>
              </a:rPr>
            </a:br>
            <a:endParaRPr lang="en-GB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25156-1519-4AD5-A8FF-AC2DC9DF2AD7}"/>
              </a:ext>
            </a:extLst>
          </p:cNvPr>
          <p:cNvSpPr txBox="1"/>
          <p:nvPr/>
        </p:nvSpPr>
        <p:spPr>
          <a:xfrm>
            <a:off x="1178273" y="2187111"/>
            <a:ext cx="106153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>
              <a:latin typeface="Arial" charset="0"/>
              <a:cs typeface="Arial" charset="0"/>
            </a:endParaRPr>
          </a:p>
          <a:p>
            <a:pPr algn="ctr"/>
            <a:endParaRPr lang="en-US" sz="2000" dirty="0">
              <a:latin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What are the causes of the Wainfleet, Lincolnshire floods in June 2019?</a:t>
            </a:r>
          </a:p>
          <a:p>
            <a:r>
              <a:rPr lang="en-US" dirty="0">
                <a:latin typeface="Arial" charset="0"/>
                <a:cs typeface="Arial" charset="0"/>
              </a:rPr>
              <a:t>	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Understand the difference between physical and human causes and give examples.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Arial" charset="0"/>
                <a:cs typeface="Arial" charset="0"/>
              </a:rPr>
              <a:t>What are the impacts of flooding upon the people, businesses and environment of The Fens?</a:t>
            </a:r>
          </a:p>
          <a:p>
            <a:r>
              <a:rPr lang="en-US" dirty="0">
                <a:latin typeface="Arial" charset="0"/>
                <a:cs typeface="Arial" charset="0"/>
              </a:rPr>
              <a:t>	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Use 2019 Wainfleet floods case study to identify economic, environmental and social impacts.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3.  What are the different types of hard and soft engineering techniques?</a:t>
            </a:r>
          </a:p>
          <a:p>
            <a:r>
              <a:rPr lang="en-US" dirty="0">
                <a:latin typeface="Arial" charset="0"/>
                <a:cs typeface="Arial" charset="0"/>
              </a:rPr>
              <a:t>	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Understand that each method has benefits and drawbacks.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1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9075FD-2836-4AD9-831E-21CF580E0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4419"/>
              </p:ext>
            </p:extLst>
          </p:nvPr>
        </p:nvGraphicFramePr>
        <p:xfrm>
          <a:off x="2227811" y="2227811"/>
          <a:ext cx="7863839" cy="2610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7335">
                  <a:extLst>
                    <a:ext uri="{9D8B030D-6E8A-4147-A177-3AD203B41FA5}">
                      <a16:colId xmlns:a16="http://schemas.microsoft.com/office/drawing/2014/main" val="1843281434"/>
                    </a:ext>
                  </a:extLst>
                </a:gridCol>
                <a:gridCol w="1123920">
                  <a:extLst>
                    <a:ext uri="{9D8B030D-6E8A-4147-A177-3AD203B41FA5}">
                      <a16:colId xmlns:a16="http://schemas.microsoft.com/office/drawing/2014/main" val="2863139863"/>
                    </a:ext>
                  </a:extLst>
                </a:gridCol>
                <a:gridCol w="1116715">
                  <a:extLst>
                    <a:ext uri="{9D8B030D-6E8A-4147-A177-3AD203B41FA5}">
                      <a16:colId xmlns:a16="http://schemas.microsoft.com/office/drawing/2014/main" val="2044876873"/>
                    </a:ext>
                  </a:extLst>
                </a:gridCol>
                <a:gridCol w="1123920">
                  <a:extLst>
                    <a:ext uri="{9D8B030D-6E8A-4147-A177-3AD203B41FA5}">
                      <a16:colId xmlns:a16="http://schemas.microsoft.com/office/drawing/2014/main" val="3339073624"/>
                    </a:ext>
                  </a:extLst>
                </a:gridCol>
                <a:gridCol w="1116715">
                  <a:extLst>
                    <a:ext uri="{9D8B030D-6E8A-4147-A177-3AD203B41FA5}">
                      <a16:colId xmlns:a16="http://schemas.microsoft.com/office/drawing/2014/main" val="4198626376"/>
                    </a:ext>
                  </a:extLst>
                </a:gridCol>
                <a:gridCol w="1117617">
                  <a:extLst>
                    <a:ext uri="{9D8B030D-6E8A-4147-A177-3AD203B41FA5}">
                      <a16:colId xmlns:a16="http://schemas.microsoft.com/office/drawing/2014/main" val="1523651521"/>
                    </a:ext>
                  </a:extLst>
                </a:gridCol>
                <a:gridCol w="1117617">
                  <a:extLst>
                    <a:ext uri="{9D8B030D-6E8A-4147-A177-3AD203B41FA5}">
                      <a16:colId xmlns:a16="http://schemas.microsoft.com/office/drawing/2014/main" val="2219640048"/>
                    </a:ext>
                  </a:extLst>
                </a:gridCol>
              </a:tblGrid>
              <a:tr h="130509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Sun 9</a:t>
                      </a:r>
                      <a:endParaRPr lang="en-GB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Jun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Mon 10 Jun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Tue 11 Jun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Wed 12 Jun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Thu 13 Jun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Average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8056648"/>
                  </a:ext>
                </a:extLst>
              </a:tr>
              <a:tr h="130509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Rainfall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0 mm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32 mm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77 mm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30 mm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12 mm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400" b="1" dirty="0">
                          <a:effectLst/>
                        </a:rPr>
                        <a:t>30.2 mm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2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13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259FC-1B8A-4B42-B5B6-EF3C828B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660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What have we learned?</a:t>
            </a:r>
            <a:br>
              <a:rPr lang="en-GB" b="1" u="sng" dirty="0"/>
            </a:b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01ACE5-BAE0-44D1-8D2B-EC8D0854C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561" y="1771386"/>
            <a:ext cx="10515600" cy="4351338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b="1" dirty="0">
                <a:latin typeface="Arial" charset="0"/>
                <a:cs typeface="Arial" charset="0"/>
              </a:rPr>
              <a:t>Do you understand the difference between physical and human causes of flooding and give examples?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Hold up your 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red,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" charset="0"/>
                <a:cs typeface="Arial" charset="0"/>
              </a:rPr>
              <a:t>amber 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or </a:t>
            </a: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green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 card.</a:t>
            </a:r>
          </a:p>
          <a:p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42900" indent="-342900"/>
            <a:r>
              <a:rPr lang="en-US" b="1" dirty="0">
                <a:latin typeface="Arial" charset="0"/>
                <a:cs typeface="Arial" charset="0"/>
              </a:rPr>
              <a:t>Can you identify economic, environmental and social impacts?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	Hold up your 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red,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" charset="0"/>
                <a:cs typeface="Arial" charset="0"/>
              </a:rPr>
              <a:t>amber 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or </a:t>
            </a: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green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 card.</a:t>
            </a:r>
          </a:p>
          <a:p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42900" indent="-342900"/>
            <a:r>
              <a:rPr lang="en-US" b="1" dirty="0">
                <a:latin typeface="Arial" charset="0"/>
                <a:cs typeface="Arial" charset="0"/>
              </a:rPr>
              <a:t>Can you give examples of hard and soft engineering techniques?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	Hold up your 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red,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" charset="0"/>
                <a:cs typeface="Arial" charset="0"/>
              </a:rPr>
              <a:t>amber 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or </a:t>
            </a: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green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 card.</a:t>
            </a:r>
          </a:p>
          <a:p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42900" indent="-34290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 you understand that each method has benefits and drawbacks ?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	Hold up your 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red,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" charset="0"/>
                <a:cs typeface="Arial" charset="0"/>
              </a:rPr>
              <a:t>amber 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or </a:t>
            </a: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green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 card.</a:t>
            </a:r>
          </a:p>
          <a:p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AF0BF-A2D8-4176-B2CD-3F75AB84644F}"/>
              </a:ext>
            </a:extLst>
          </p:cNvPr>
          <p:cNvSpPr txBox="1"/>
          <p:nvPr/>
        </p:nvSpPr>
        <p:spPr>
          <a:xfrm>
            <a:off x="3562514" y="2844225"/>
            <a:ext cx="5066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hlinkClick r:id="rId3"/>
              </a:rPr>
              <a:t>https://create.kahoot.it/details/238715fd-75d4-46be-a544-b677b8fcc68d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30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3C4866-0E69-4DE1-BDF1-7A43F40F9D7B}"/>
              </a:ext>
            </a:extLst>
          </p:cNvPr>
          <p:cNvSpPr txBox="1"/>
          <p:nvPr/>
        </p:nvSpPr>
        <p:spPr>
          <a:xfrm>
            <a:off x="752842" y="1304037"/>
            <a:ext cx="10864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Task 1</a:t>
            </a:r>
          </a:p>
          <a:p>
            <a:pPr algn="just"/>
            <a:r>
              <a:rPr lang="en-GB" dirty="0"/>
              <a:t>Read through </a:t>
            </a:r>
            <a:r>
              <a:rPr lang="en-GB" b="1" dirty="0"/>
              <a:t>source A and B </a:t>
            </a:r>
            <a:r>
              <a:rPr lang="en-GB" dirty="0"/>
              <a:t>in the resource booklet and in small groups or pairs identify examples of physical and human causes of flooding in the Fens.</a:t>
            </a:r>
          </a:p>
          <a:p>
            <a:pPr algn="just"/>
            <a:endParaRPr lang="en-GB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56B38A7-5D2D-412C-BF65-44C1AF0B7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49406"/>
              </p:ext>
            </p:extLst>
          </p:nvPr>
        </p:nvGraphicFramePr>
        <p:xfrm>
          <a:off x="3066560" y="2336891"/>
          <a:ext cx="6618390" cy="3511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78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19313-5967-46D8-A78E-7BC426A956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0659" y="1151982"/>
            <a:ext cx="11279916" cy="503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3200" b="1" dirty="0"/>
              <a:t>Physical causes of flooding – Wainfleet, Lincolnshire:</a:t>
            </a:r>
          </a:p>
          <a:p>
            <a:endParaRPr lang="en-GB" sz="100" b="1" dirty="0"/>
          </a:p>
          <a:p>
            <a:pPr marL="285750" indent="-285750"/>
            <a:r>
              <a:rPr lang="en-GB" sz="2400" dirty="0"/>
              <a:t>Prolonged heavy rainfall saw 2.5 times the monthly average fall between 10-12 June 2019 in parts of Lincolnshire causing overtopping of the bank and a breach on the relief channel</a:t>
            </a:r>
          </a:p>
          <a:p>
            <a:pPr lvl="0"/>
            <a:r>
              <a:rPr lang="en-GB" sz="2400" dirty="0"/>
              <a:t>The surrounding land is reclaimed from peat and marshland, lying only slightly above sea level and below the height of the embanked river and Relief Channel.</a:t>
            </a:r>
          </a:p>
          <a:p>
            <a:pPr marL="285750" indent="-285750"/>
            <a:r>
              <a:rPr lang="en-GB" sz="2400" dirty="0"/>
              <a:t>Overflowing surface water and foul drainage systems caused by excessive rainfall and water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Accumulation of silt in the relief channel potentially contributed to water levels reaching higher levels sooner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374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7A36F-4920-4507-AA75-1AF6E12DDF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7838" y="1213121"/>
            <a:ext cx="11016357" cy="3946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3200" b="1" dirty="0"/>
              <a:t>Human causes of flooding - Wainfleet, Lincolnshire:</a:t>
            </a:r>
          </a:p>
          <a:p>
            <a:endParaRPr lang="en-GB" sz="800" b="1" dirty="0"/>
          </a:p>
          <a:p>
            <a:pPr marL="457200" indent="-457200"/>
            <a:r>
              <a:rPr lang="en-GB" sz="2400" dirty="0"/>
              <a:t>The embankments of the relief channel lacked the protection of                     modern flood defences</a:t>
            </a:r>
          </a:p>
          <a:p>
            <a:pPr marL="457200" indent="-457200"/>
            <a:r>
              <a:rPr lang="en-GB" sz="2400" dirty="0"/>
              <a:t>Areas of the river bank had been grazed by cattle and rutted by their hooves and vehicles, which may have caused weakening, making it more susceptible to breaching</a:t>
            </a:r>
          </a:p>
          <a:p>
            <a:pPr marL="457200" indent="-457200"/>
            <a:r>
              <a:rPr lang="en-GB" sz="2400" dirty="0"/>
              <a:t>Relief channel had higher water levels kept for water abstraction in the summer months</a:t>
            </a:r>
          </a:p>
          <a:p>
            <a:pPr marL="457200" indent="-457200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0226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8267F-1F0F-4F81-9252-29C9102098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957650"/>
            <a:ext cx="10515600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chemeClr val="tx1"/>
                </a:solidFill>
              </a:rPr>
              <a:t>Task 2</a:t>
            </a:r>
          </a:p>
          <a:p>
            <a:r>
              <a:rPr lang="en-GB" dirty="0">
                <a:solidFill>
                  <a:schemeClr val="tx1"/>
                </a:solidFill>
              </a:rPr>
              <a:t>In small groups or pairs read through the pack of cards which outline some impacts of the 2019 floods in Wainfleet, Lincolnshire. Sort into three groups:</a:t>
            </a:r>
            <a:endParaRPr lang="en-GB" b="1" u="sng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34FAEDB-E21B-40ED-99ED-EB2F56E7E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734310"/>
              </p:ext>
            </p:extLst>
          </p:nvPr>
        </p:nvGraphicFramePr>
        <p:xfrm>
          <a:off x="2032000" y="2119745"/>
          <a:ext cx="7477760" cy="401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24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7821A-E331-4127-A831-C9F86FF1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C433D-3D5E-467B-92D8-4816C33F237C}"/>
              </a:ext>
            </a:extLst>
          </p:cNvPr>
          <p:cNvSpPr txBox="1"/>
          <p:nvPr/>
        </p:nvSpPr>
        <p:spPr>
          <a:xfrm>
            <a:off x="947651" y="1537672"/>
            <a:ext cx="106153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Task 3</a:t>
            </a:r>
          </a:p>
          <a:p>
            <a:endParaRPr lang="en-GB" sz="2000" b="1" u="sng" dirty="0"/>
          </a:p>
          <a:p>
            <a:r>
              <a:rPr lang="en-GB" sz="2400" dirty="0"/>
              <a:t>Read through </a:t>
            </a:r>
            <a:r>
              <a:rPr lang="en-GB" sz="2400" b="1" dirty="0"/>
              <a:t>Source </a:t>
            </a:r>
            <a:r>
              <a:rPr lang="en-GB" sz="2400" b="1"/>
              <a:t>C</a:t>
            </a:r>
            <a:r>
              <a:rPr lang="en-GB" sz="2400"/>
              <a:t> - </a:t>
            </a:r>
            <a:r>
              <a:rPr lang="en-GB" sz="2400" b="1"/>
              <a:t>Flood </a:t>
            </a:r>
            <a:endParaRPr lang="en-GB" sz="2400" b="1" dirty="0"/>
          </a:p>
          <a:p>
            <a:r>
              <a:rPr lang="en-GB" sz="2400" b="1" dirty="0"/>
              <a:t>Management Strategies in </a:t>
            </a:r>
          </a:p>
          <a:p>
            <a:r>
              <a:rPr lang="en-GB" sz="2400" b="1" dirty="0"/>
              <a:t>the Fens </a:t>
            </a:r>
            <a:r>
              <a:rPr lang="en-GB" sz="2400" dirty="0"/>
              <a:t>and answer the questions </a:t>
            </a:r>
          </a:p>
          <a:p>
            <a:r>
              <a:rPr lang="en-GB" sz="2400" dirty="0"/>
              <a:t>on the skills question sheet.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9BD6C-3FC9-444B-9C2E-E7C585CA9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840" y="1537672"/>
            <a:ext cx="5594148" cy="385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53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DFC00C-4864-415E-A686-A4BC74A338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7" y="1151982"/>
            <a:ext cx="5270269" cy="49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BDC5E931-6B5B-4C9F-AB18-310AB750365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7" y="1631620"/>
            <a:ext cx="5020887" cy="44865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6387" y="1587036"/>
            <a:ext cx="10615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891990" y="1431723"/>
            <a:ext cx="896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flood hydrograph to show rainfall and discharge for the Steeping River, Lincolnshire</a:t>
            </a:r>
            <a:r>
              <a:rPr lang="en-GB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81EF0B-5A87-4FEF-86B3-0FBF822E1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9878"/>
            <a:ext cx="12192000" cy="6375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300F1A-0341-421C-A695-F143721DF3E9}"/>
              </a:ext>
            </a:extLst>
          </p:cNvPr>
          <p:cNvSpPr/>
          <p:nvPr/>
        </p:nvSpPr>
        <p:spPr>
          <a:xfrm>
            <a:off x="4979128" y="4422371"/>
            <a:ext cx="633152" cy="122849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28C33-4416-4B71-9461-0A3822050CE4}"/>
              </a:ext>
            </a:extLst>
          </p:cNvPr>
          <p:cNvSpPr/>
          <p:nvPr/>
        </p:nvSpPr>
        <p:spPr>
          <a:xfrm>
            <a:off x="5552903" y="2872822"/>
            <a:ext cx="633152" cy="27780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74C21E-33F6-4B20-AAB6-07AA69DC3FC1}"/>
              </a:ext>
            </a:extLst>
          </p:cNvPr>
          <p:cNvSpPr/>
          <p:nvPr/>
        </p:nvSpPr>
        <p:spPr>
          <a:xfrm>
            <a:off x="6186579" y="4621875"/>
            <a:ext cx="633152" cy="102898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AA7931-53CC-4C1D-A5D1-61667D6CD6E7}"/>
              </a:ext>
            </a:extLst>
          </p:cNvPr>
          <p:cNvSpPr/>
          <p:nvPr/>
        </p:nvSpPr>
        <p:spPr>
          <a:xfrm>
            <a:off x="6810752" y="5208938"/>
            <a:ext cx="570950" cy="4426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599BC6-018D-4130-97AF-33129747B8EC}"/>
              </a:ext>
            </a:extLst>
          </p:cNvPr>
          <p:cNvCxnSpPr>
            <a:cxnSpLocks/>
          </p:cNvCxnSpPr>
          <p:nvPr/>
        </p:nvCxnSpPr>
        <p:spPr>
          <a:xfrm>
            <a:off x="5880654" y="2543695"/>
            <a:ext cx="0" cy="3291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613828-6848-46E7-AEEE-A91D8F8A0CF8}"/>
              </a:ext>
            </a:extLst>
          </p:cNvPr>
          <p:cNvCxnSpPr/>
          <p:nvPr/>
        </p:nvCxnSpPr>
        <p:spPr>
          <a:xfrm>
            <a:off x="5867400" y="2543695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48DB077-0773-43F2-BF25-36154A8576A2}"/>
              </a:ext>
            </a:extLst>
          </p:cNvPr>
          <p:cNvSpPr txBox="1"/>
          <p:nvPr/>
        </p:nvSpPr>
        <p:spPr>
          <a:xfrm>
            <a:off x="9075350" y="2510445"/>
            <a:ext cx="178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Lag Time</a:t>
            </a:r>
          </a:p>
        </p:txBody>
      </p:sp>
    </p:spTree>
    <p:extLst>
      <p:ext uri="{BB962C8B-B14F-4D97-AF65-F5344CB8AC3E}">
        <p14:creationId xmlns:p14="http://schemas.microsoft.com/office/powerpoint/2010/main" val="281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34964</TotalTime>
  <Words>447</Words>
  <Application>Microsoft Office PowerPoint</Application>
  <PresentationFormat>Widescreen</PresentationFormat>
  <Paragraphs>112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Georgia</vt:lpstr>
      <vt:lpstr>DIN Alternate Bold</vt:lpstr>
      <vt:lpstr>Arial</vt:lpstr>
      <vt:lpstr>Calibri Light</vt:lpstr>
      <vt:lpstr>Times New Roman</vt:lpstr>
      <vt:lpstr>Calibri</vt:lpstr>
      <vt:lpstr>Fira Sans</vt:lpstr>
      <vt:lpstr>Arial Unicode MS</vt:lpstr>
      <vt:lpstr>Office Theme</vt:lpstr>
      <vt:lpstr>Learning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have we learned?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Drummond</dc:creator>
  <cp:lastModifiedBy>Elizabeth Lake</cp:lastModifiedBy>
  <cp:revision>467</cp:revision>
  <cp:lastPrinted>2018-10-14T16:30:56Z</cp:lastPrinted>
  <dcterms:created xsi:type="dcterms:W3CDTF">2017-05-22T12:59:41Z</dcterms:created>
  <dcterms:modified xsi:type="dcterms:W3CDTF">2022-03-14T17:25:40Z</dcterms:modified>
</cp:coreProperties>
</file>