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Lst>
  <p:notesMasterIdLst>
    <p:notesMasterId r:id="rId27"/>
  </p:notesMasterIdLst>
  <p:sldIdLst>
    <p:sldId id="542" r:id="rId3"/>
    <p:sldId id="551" r:id="rId4"/>
    <p:sldId id="281" r:id="rId5"/>
    <p:sldId id="282" r:id="rId6"/>
    <p:sldId id="265" r:id="rId7"/>
    <p:sldId id="266" r:id="rId8"/>
    <p:sldId id="267" r:id="rId9"/>
    <p:sldId id="268" r:id="rId10"/>
    <p:sldId id="269" r:id="rId11"/>
    <p:sldId id="270" r:id="rId12"/>
    <p:sldId id="482" r:id="rId13"/>
    <p:sldId id="271" r:id="rId14"/>
    <p:sldId id="278" r:id="rId15"/>
    <p:sldId id="277" r:id="rId16"/>
    <p:sldId id="284" r:id="rId17"/>
    <p:sldId id="550" r:id="rId18"/>
    <p:sldId id="286" r:id="rId19"/>
    <p:sldId id="287" r:id="rId20"/>
    <p:sldId id="306" r:id="rId21"/>
    <p:sldId id="307" r:id="rId22"/>
    <p:sldId id="308" r:id="rId23"/>
    <p:sldId id="309" r:id="rId24"/>
    <p:sldId id="310" r:id="rId25"/>
    <p:sldId id="54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0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03" autoAdjust="0"/>
    <p:restoredTop sz="86481" autoAdjust="0"/>
  </p:normalViewPr>
  <p:slideViewPr>
    <p:cSldViewPr snapToGrid="0" snapToObjects="1">
      <p:cViewPr varScale="1">
        <p:scale>
          <a:sx n="59" d="100"/>
          <a:sy n="59" d="100"/>
        </p:scale>
        <p:origin x="300" y="60"/>
      </p:cViewPr>
      <p:guideLst>
        <p:guide orient="horz" pos="2160"/>
        <p:guide pos="3840"/>
      </p:guideLst>
    </p:cSldViewPr>
  </p:slideViewPr>
  <p:outlineViewPr>
    <p:cViewPr>
      <p:scale>
        <a:sx n="33" d="100"/>
        <a:sy n="33" d="100"/>
      </p:scale>
      <p:origin x="0" y="-666"/>
    </p:cViewPr>
  </p:outlin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1BEF4-E8D8-47FF-BA9E-8764E43ADD0D}" type="datetimeFigureOut">
              <a:rPr lang="en-GB" smtClean="0"/>
              <a:t>13/10/2021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BEEE5-8685-4808-A42B-9B6A56258B0F}" type="slidenum">
              <a:rPr lang="en-GB" smtClean="0"/>
              <a:t>‹#›</a:t>
            </a:fld>
            <a:endParaRPr lang="en-GB"/>
          </a:p>
        </p:txBody>
      </p:sp>
    </p:spTree>
    <p:extLst>
      <p:ext uri="{BB962C8B-B14F-4D97-AF65-F5344CB8AC3E}">
        <p14:creationId xmlns:p14="http://schemas.microsoft.com/office/powerpoint/2010/main" val="13557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die.net/news/0/High-Court-convicts-nursery-of-wrongful-disposal-of-plant-pots/381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vironment.data.gov.uk/public-register/view/search-waste-carriers-broke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ov.uk/guidance/hazardous-waste-segregation-and-mixin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ov.uk/dispose-hazardous-wast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AAF83C-0A35-45F6-912C-FFE8C6CD4912}" type="slidenum">
              <a:rPr lang="en-GB" smtClean="0"/>
              <a:t>2</a:t>
            </a:fld>
            <a:endParaRPr lang="en-GB"/>
          </a:p>
        </p:txBody>
      </p:sp>
    </p:spTree>
    <p:extLst>
      <p:ext uri="{BB962C8B-B14F-4D97-AF65-F5344CB8AC3E}">
        <p14:creationId xmlns:p14="http://schemas.microsoft.com/office/powerpoint/2010/main" val="355633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BBEEE5-8685-4808-A42B-9B6A56258B0F}" type="slidenum">
              <a:rPr lang="en-GB" smtClean="0"/>
              <a:t>12</a:t>
            </a:fld>
            <a:endParaRPr lang="en-GB"/>
          </a:p>
        </p:txBody>
      </p:sp>
    </p:spTree>
    <p:extLst>
      <p:ext uri="{BB962C8B-B14F-4D97-AF65-F5344CB8AC3E}">
        <p14:creationId xmlns:p14="http://schemas.microsoft.com/office/powerpoint/2010/main" val="332570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for examples</a:t>
            </a:r>
            <a:r>
              <a:rPr lang="en-GB" baseline="0" dirty="0"/>
              <a:t> of waste crime or poor waste management of plastics from land based industries </a:t>
            </a:r>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13</a:t>
            </a:fld>
            <a:endParaRPr lang="en-GB"/>
          </a:p>
        </p:txBody>
      </p:sp>
    </p:spTree>
    <p:extLst>
      <p:ext uri="{BB962C8B-B14F-4D97-AF65-F5344CB8AC3E}">
        <p14:creationId xmlns:p14="http://schemas.microsoft.com/office/powerpoint/2010/main" val="77053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groups of 3 or 4</a:t>
            </a:r>
          </a:p>
        </p:txBody>
      </p:sp>
      <p:sp>
        <p:nvSpPr>
          <p:cNvPr id="4" name="Slide Number Placeholder 3"/>
          <p:cNvSpPr>
            <a:spLocks noGrp="1"/>
          </p:cNvSpPr>
          <p:nvPr>
            <p:ph type="sldNum" sz="quarter" idx="10"/>
          </p:nvPr>
        </p:nvSpPr>
        <p:spPr/>
        <p:txBody>
          <a:bodyPr/>
          <a:lstStyle/>
          <a:p>
            <a:fld id="{D2BBEEE5-8685-4808-A42B-9B6A56258B0F}"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34016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High Court convicts nursery of wrongful disposal of plant pots (edie.net)</a:t>
            </a:r>
            <a:endParaRPr lang="en-GB" dirty="0"/>
          </a:p>
          <a:p>
            <a:endParaRPr lang="en-GB" dirty="0"/>
          </a:p>
        </p:txBody>
      </p:sp>
      <p:sp>
        <p:nvSpPr>
          <p:cNvPr id="4" name="Slide Number Placeholder 3"/>
          <p:cNvSpPr>
            <a:spLocks noGrp="1"/>
          </p:cNvSpPr>
          <p:nvPr>
            <p:ph type="sldNum" sz="quarter" idx="5"/>
          </p:nvPr>
        </p:nvSpPr>
        <p:spPr/>
        <p:txBody>
          <a:bodyPr/>
          <a:lstStyle/>
          <a:p>
            <a:fld id="{D2BBEEE5-8685-4808-A42B-9B6A56258B0F}" type="slidenum">
              <a:rPr lang="en-GB" smtClean="0"/>
              <a:t>16</a:t>
            </a:fld>
            <a:endParaRPr lang="en-GB"/>
          </a:p>
        </p:txBody>
      </p:sp>
    </p:spTree>
    <p:extLst>
      <p:ext uri="{BB962C8B-B14F-4D97-AF65-F5344CB8AC3E}">
        <p14:creationId xmlns:p14="http://schemas.microsoft.com/office/powerpoint/2010/main" val="1146343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a team this is what we are doing to support the delivery of government aims to avoid and reduce the creation of plastic waste.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EEE5-8685-4808-A42B-9B6A56258B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97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EEE5-8685-4808-A42B-9B6A56258B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68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a:t>
            </a:r>
            <a:r>
              <a:rPr lang="en-GB" baseline="0" dirty="0"/>
              <a:t> to either scan the QR code or go to slido.com and use the login </a:t>
            </a:r>
            <a:r>
              <a:rPr lang="en-GB" baseline="0" dirty="0" err="1"/>
              <a:t>PPPHorticulture</a:t>
            </a:r>
            <a:r>
              <a:rPr lang="en-GB" baseline="0" dirty="0"/>
              <a:t> to complete the feedback sheet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EEE5-8685-4808-A42B-9B6A56258B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16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circular economy is an alternative to a traditional linear economy (make, use, dispose) in which we keep resources in use for as long as possible, extract the maximum value from them whilst in use, then recover and regenerate products and materials at the end of life.</a:t>
            </a:r>
          </a:p>
          <a:p>
            <a:r>
              <a:rPr lang="en-US" sz="1200" b="1" i="0" kern="1200" dirty="0">
                <a:solidFill>
                  <a:schemeClr val="tx1"/>
                </a:solidFill>
                <a:effectLst/>
                <a:latin typeface="+mn-lt"/>
                <a:ea typeface="+mn-ea"/>
                <a:cs typeface="+mn-cs"/>
              </a:rPr>
              <a:t>Why a circular economy is important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new opportunities for growth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reduce waste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drive greater resource productivity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deliver a more competitive UK economy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position the UK to better address emerging resource security/scarcity issues in the future.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help reduce the environmental impacts of our production and consumption in both the UK and abroad.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http://www.wrap.org.uk/about-us/about/wrap-and-circular-economy </a:t>
            </a:r>
          </a:p>
          <a:p>
            <a:endParaRPr lang="en-GB" dirty="0"/>
          </a:p>
          <a:p>
            <a:r>
              <a:rPr lang="en-GB" dirty="0"/>
              <a:t>Good</a:t>
            </a:r>
            <a:r>
              <a:rPr lang="en-GB" baseline="0" dirty="0"/>
              <a:t> case study is VIGGA which is a children’s clothing rental scheme, designed to last and you are sent a bundle of clothes as the child grows and return the smaller sized bundle which is then redistributed.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EEE5-8685-4808-A42B-9B6A56258B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6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suggest this activity as a home work / extension activity to help consolidate everything the students have learned over the last three lectures and apply that learning directly to scenarios they are likely to face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EEE5-8685-4808-A42B-9B6A56258B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31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Hyperlinked to PPP- interactive map</a:t>
            </a:r>
          </a:p>
          <a:p>
            <a:r>
              <a:rPr lang="en-GB" dirty="0"/>
              <a:t>Partner</a:t>
            </a:r>
            <a:r>
              <a:rPr lang="en-GB" baseline="0" dirty="0"/>
              <a:t> and resources</a:t>
            </a:r>
            <a:r>
              <a:rPr lang="en-GB" dirty="0"/>
              <a:t> on countryside</a:t>
            </a:r>
            <a:r>
              <a:rPr lang="en-GB" baseline="0" dirty="0"/>
              <a:t> classroom and more to come</a:t>
            </a:r>
          </a:p>
          <a:p>
            <a:r>
              <a:rPr lang="en-GB" dirty="0"/>
              <a:t>Activities,</a:t>
            </a:r>
            <a:r>
              <a:rPr lang="en-GB" baseline="0" dirty="0"/>
              <a:t> competitions and curve module with NFYFC</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EEE5-8685-4808-A42B-9B6A56258B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8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3</a:t>
            </a:fld>
            <a:endParaRPr lang="en-GB"/>
          </a:p>
        </p:txBody>
      </p:sp>
    </p:spTree>
    <p:extLst>
      <p:ext uri="{BB962C8B-B14F-4D97-AF65-F5344CB8AC3E}">
        <p14:creationId xmlns:p14="http://schemas.microsoft.com/office/powerpoint/2010/main" val="4032426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24</a:t>
            </a:fld>
            <a:endParaRPr lang="en-GB"/>
          </a:p>
        </p:txBody>
      </p:sp>
    </p:spTree>
    <p:extLst>
      <p:ext uri="{BB962C8B-B14F-4D97-AF65-F5344CB8AC3E}">
        <p14:creationId xmlns:p14="http://schemas.microsoft.com/office/powerpoint/2010/main" val="709730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Strictly speaking avoid is not part of the waste hierarchy but included to start thinking about which plastics we can avoid using</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Waste Hierarchy provides a benchmark to address waste control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This relates to all farm waste streams including SSAFO (</a:t>
            </a:r>
            <a:r>
              <a:rPr lang="en-US" dirty="0"/>
              <a:t>silage, slurry and agricultural fuel oil ) </a:t>
            </a:r>
            <a:r>
              <a:rPr lang="en-GB" baseline="0" dirty="0"/>
              <a:t>regulations.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same with any business environment, farmers have a duty of care over inputs and waste streams.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development of a waste management plan describing how waste is dealt with is something that will become essential to modern farming rules.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financial benefits of reducing farm inputs and waste outputs are increasingly important where farm budgets are squeezed.</a:t>
            </a:r>
          </a:p>
          <a:p>
            <a:endParaRPr lang="en-GB" dirty="0"/>
          </a:p>
          <a:p>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5</a:t>
            </a:fld>
            <a:endParaRPr lang="en-GB"/>
          </a:p>
        </p:txBody>
      </p:sp>
    </p:spTree>
    <p:extLst>
      <p:ext uri="{BB962C8B-B14F-4D97-AF65-F5344CB8AC3E}">
        <p14:creationId xmlns:p14="http://schemas.microsoft.com/office/powerpoint/2010/main" val="239194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to activity- following</a:t>
            </a:r>
            <a:r>
              <a:rPr lang="en-GB" baseline="0" dirty="0"/>
              <a:t> the example from agriculture</a:t>
            </a:r>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6</a:t>
            </a:fld>
            <a:endParaRPr lang="en-GB"/>
          </a:p>
        </p:txBody>
      </p:sp>
    </p:spTree>
    <p:extLst>
      <p:ext uri="{BB962C8B-B14F-4D97-AF65-F5344CB8AC3E}">
        <p14:creationId xmlns:p14="http://schemas.microsoft.com/office/powerpoint/2010/main" val="193531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Refer to task 4 on the student 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Examples if students struggling: Birch Farm Plastics / Solway recycling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Agri</a:t>
            </a:r>
            <a:r>
              <a:rPr lang="en-GB" baseline="0" dirty="0"/>
              <a:t>-Cycle  http://www.agri-cycle.uk.com/product-category/recycled-plastic/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BPI  https://www.bpirecycling.co.uk/what-we-recycle  - make refuse sacks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Farm XS: car body parts, bin liners, builders’ membrane, road cones, garden furniture, plastic sheeting and coat hangers.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7</a:t>
            </a:fld>
            <a:endParaRPr lang="en-GB"/>
          </a:p>
        </p:txBody>
      </p:sp>
    </p:spTree>
    <p:extLst>
      <p:ext uri="{BB962C8B-B14F-4D97-AF65-F5344CB8AC3E}">
        <p14:creationId xmlns:p14="http://schemas.microsoft.com/office/powerpoint/2010/main" val="2305285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your responsibility as the waste producer to manage land based waste.  Under duty of care legislation you are responsible for managing your waste – keeping it secure(so it doesn’t get blown into trees or </a:t>
            </a:r>
            <a:r>
              <a:rPr lang="en-GB"/>
              <a:t>washed into rivers) </a:t>
            </a:r>
            <a:r>
              <a:rPr lang="en-GB" dirty="0"/>
              <a:t>and ensuring it is collected by an EA registered waste carrier.  You can check here:  </a:t>
            </a:r>
            <a:r>
              <a:rPr lang="en-GB" dirty="0">
                <a:hlinkClick r:id="rId3"/>
              </a:rPr>
              <a:t>Waste carriers, brokers and dealers (data.gov.uk)</a:t>
            </a:r>
            <a:r>
              <a:rPr lang="en-GB" dirty="0"/>
              <a:t> </a:t>
            </a:r>
          </a:p>
          <a:p>
            <a:endParaRPr lang="en-GB" dirty="0"/>
          </a:p>
          <a:p>
            <a:r>
              <a:rPr lang="en-GB" dirty="0"/>
              <a:t>Ask Fiona to clarify or more details in notes</a:t>
            </a:r>
          </a:p>
        </p:txBody>
      </p:sp>
      <p:sp>
        <p:nvSpPr>
          <p:cNvPr id="4" name="Slide Number Placeholder 3"/>
          <p:cNvSpPr>
            <a:spLocks noGrp="1"/>
          </p:cNvSpPr>
          <p:nvPr>
            <p:ph type="sldNum" sz="quarter" idx="5"/>
          </p:nvPr>
        </p:nvSpPr>
        <p:spPr/>
        <p:txBody>
          <a:bodyPr/>
          <a:lstStyle/>
          <a:p>
            <a:fld id="{D2BBEEE5-8685-4808-A42B-9B6A56258B0F}" type="slidenum">
              <a:rPr lang="en-GB" smtClean="0"/>
              <a:t>8</a:t>
            </a:fld>
            <a:endParaRPr lang="en-GB"/>
          </a:p>
        </p:txBody>
      </p:sp>
    </p:spTree>
    <p:extLst>
      <p:ext uri="{BB962C8B-B14F-4D97-AF65-F5344CB8AC3E}">
        <p14:creationId xmlns:p14="http://schemas.microsoft.com/office/powerpoint/2010/main" val="1611037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9</a:t>
            </a:fld>
            <a:endParaRPr lang="en-GB"/>
          </a:p>
        </p:txBody>
      </p:sp>
    </p:spTree>
    <p:extLst>
      <p:ext uri="{BB962C8B-B14F-4D97-AF65-F5344CB8AC3E}">
        <p14:creationId xmlns:p14="http://schemas.microsoft.com/office/powerpoint/2010/main" val="391046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Gov.uk – hazardous waste segregation: </a:t>
            </a:r>
            <a:r>
              <a:rPr lang="en-GB" sz="1200" u="sng" kern="1200" dirty="0">
                <a:solidFill>
                  <a:schemeClr val="tx1"/>
                </a:solidFill>
                <a:effectLst/>
                <a:latin typeface="+mn-lt"/>
                <a:ea typeface="+mn-ea"/>
                <a:cs typeface="+mn-cs"/>
                <a:hlinkClick r:id="rId3"/>
              </a:rPr>
              <a:t>www.gov.uk/guidance/hazardous-waste-segregation-and-mixing</a:t>
            </a:r>
            <a:endParaRPr lang="en-GB" dirty="0">
              <a:hlinkClick r:id="rId4"/>
            </a:endParaRPr>
          </a:p>
          <a:p>
            <a:endParaRPr lang="en-GB" dirty="0">
              <a:hlinkClick r:id="rId4"/>
            </a:endParaRPr>
          </a:p>
          <a:p>
            <a:r>
              <a:rPr lang="en-GB" dirty="0">
                <a:hlinkClick r:id="rId4"/>
              </a:rPr>
              <a:t>Hazardous waste - GOV.UK (www.gov.uk)</a:t>
            </a:r>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10</a:t>
            </a:fld>
            <a:endParaRPr lang="en-GB"/>
          </a:p>
        </p:txBody>
      </p:sp>
    </p:spTree>
    <p:extLst>
      <p:ext uri="{BB962C8B-B14F-4D97-AF65-F5344CB8AC3E}">
        <p14:creationId xmlns:p14="http://schemas.microsoft.com/office/powerpoint/2010/main" val="1877396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BBEEE5-8685-4808-A42B-9B6A56258B0F}" type="slidenum">
              <a:rPr lang="en-GB" smtClean="0"/>
              <a:t>11</a:t>
            </a:fld>
            <a:endParaRPr lang="en-GB"/>
          </a:p>
        </p:txBody>
      </p:sp>
    </p:spTree>
    <p:extLst>
      <p:ext uri="{BB962C8B-B14F-4D97-AF65-F5344CB8AC3E}">
        <p14:creationId xmlns:p14="http://schemas.microsoft.com/office/powerpoint/2010/main" val="1052411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E941-CD68-2D46-8377-A1342A1F5B69}"/>
              </a:ext>
            </a:extLst>
          </p:cNvPr>
          <p:cNvSpPr>
            <a:spLocks noGrp="1"/>
          </p:cNvSpPr>
          <p:nvPr>
            <p:ph type="ctrTitle"/>
          </p:nvPr>
        </p:nvSpPr>
        <p:spPr>
          <a:xfrm>
            <a:off x="1524000" y="1122363"/>
            <a:ext cx="9144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5A0C05C-32DB-A745-BDF0-C3CF6E2B8EE9}"/>
              </a:ext>
            </a:extLst>
          </p:cNvPr>
          <p:cNvSpPr>
            <a:spLocks noGrp="1"/>
          </p:cNvSpPr>
          <p:nvPr>
            <p:ph type="subTitle" idx="1"/>
          </p:nvPr>
        </p:nvSpPr>
        <p:spPr>
          <a:xfrm>
            <a:off x="1524000" y="3602038"/>
            <a:ext cx="9144000" cy="1655762"/>
          </a:xfrm>
        </p:spPr>
        <p:txBody>
          <a:bodyPr/>
          <a:lstStyle>
            <a:lvl1pPr marL="0" indent="0" algn="ctr">
              <a:buNone/>
              <a:defRPr sz="24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3" name="Picture Placeholder 2">
            <a:extLst>
              <a:ext uri="{FF2B5EF4-FFF2-40B4-BE49-F238E27FC236}">
                <a16:creationId xmlns:a16="http://schemas.microsoft.com/office/drawing/2014/main" id="{3CF22C30-3510-A040-B4F1-D548E747951F}"/>
              </a:ext>
            </a:extLst>
          </p:cNvPr>
          <p:cNvSpPr>
            <a:spLocks noGrp="1"/>
          </p:cNvSpPr>
          <p:nvPr>
            <p:ph type="pic" idx="12" hasCustomPrompt="1"/>
          </p:nvPr>
        </p:nvSpPr>
        <p:spPr>
          <a:xfrm>
            <a:off x="9653335" y="6040445"/>
            <a:ext cx="1287380" cy="365125"/>
          </a:xfrm>
        </p:spPr>
        <p:txBody>
          <a:bodyPr>
            <a:no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Date</a:t>
            </a:r>
          </a:p>
        </p:txBody>
      </p:sp>
      <p:sp>
        <p:nvSpPr>
          <p:cNvPr id="24" name="Picture Placeholder 18">
            <a:extLst>
              <a:ext uri="{FF2B5EF4-FFF2-40B4-BE49-F238E27FC236}">
                <a16:creationId xmlns:a16="http://schemas.microsoft.com/office/drawing/2014/main" id="{94B2059C-962B-F742-AF68-5D63ACF760C6}"/>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7" name="Picture 6"/>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55894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7C3A-5661-FD4A-B12A-DF6DE5CE9DD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5" name="Picture 4"/>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72647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144224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A498-3842-1D40-A6FF-46A1E0448A4F}"/>
              </a:ext>
            </a:extLst>
          </p:cNvPr>
          <p:cNvSpPr>
            <a:spLocks noGrp="1"/>
          </p:cNvSpPr>
          <p:nvPr>
            <p:ph type="title"/>
          </p:nvPr>
        </p:nvSpPr>
        <p:spPr>
          <a:xfrm>
            <a:off x="839788" y="457200"/>
            <a:ext cx="3932237" cy="1600200"/>
          </a:xfrm>
        </p:spPr>
        <p:txBody>
          <a:bodyPr anchor="b"/>
          <a:lstStyle>
            <a:lvl1pPr>
              <a:defRPr sz="32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7124DA5-B02E-7C4D-B31A-126A75ADA4C3}"/>
              </a:ext>
            </a:extLst>
          </p:cNvPr>
          <p:cNvSpPr>
            <a:spLocks noGrp="1"/>
          </p:cNvSpPr>
          <p:nvPr>
            <p:ph idx="1"/>
          </p:nvPr>
        </p:nvSpPr>
        <p:spPr>
          <a:xfrm>
            <a:off x="5183188" y="987425"/>
            <a:ext cx="6172200" cy="4873625"/>
          </a:xfrm>
        </p:spPr>
        <p:txBody>
          <a:bodyPr/>
          <a:lstStyle>
            <a:lvl1pPr>
              <a:defRPr sz="3200" b="0" i="0">
                <a:latin typeface="Montserrat" pitchFamily="2" charset="77"/>
              </a:defRPr>
            </a:lvl1pPr>
            <a:lvl2pPr>
              <a:defRPr sz="2800" b="0" i="0">
                <a:latin typeface="Montserrat" pitchFamily="2" charset="77"/>
              </a:defRPr>
            </a:lvl2pPr>
            <a:lvl3pPr>
              <a:defRPr sz="2400" b="0" i="0">
                <a:latin typeface="Montserrat" pitchFamily="2" charset="77"/>
              </a:defRPr>
            </a:lvl3pPr>
            <a:lvl4pPr>
              <a:defRPr sz="2000" b="0" i="0">
                <a:latin typeface="Montserrat" pitchFamily="2" charset="77"/>
              </a:defRPr>
            </a:lvl4pPr>
            <a:lvl5pPr>
              <a:defRPr sz="2000" b="0" i="0">
                <a:latin typeface="Montserrat" pitchFamily="2" charset="77"/>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FAAEBA4F-423B-9540-A58F-FEE93A99BE3B}"/>
              </a:ext>
            </a:extLst>
          </p:cNvPr>
          <p:cNvSpPr>
            <a:spLocks noGrp="1"/>
          </p:cNvSpPr>
          <p:nvPr>
            <p:ph type="body" sz="half" idx="2"/>
          </p:nvPr>
        </p:nvSpPr>
        <p:spPr>
          <a:xfrm>
            <a:off x="839788" y="2057400"/>
            <a:ext cx="3932237" cy="3811588"/>
          </a:xfrm>
        </p:spPr>
        <p:txBody>
          <a:bodyPr/>
          <a:lstStyle>
            <a:lvl1pPr marL="0" indent="0">
              <a:buNone/>
              <a:defRPr sz="1600" b="0" i="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3">
            <a:extLst>
              <a:ext uri="{FF2B5EF4-FFF2-40B4-BE49-F238E27FC236}">
                <a16:creationId xmlns:a16="http://schemas.microsoft.com/office/drawing/2014/main" id="{C21B2B63-7A65-264E-8399-DBBBF6DFB36C}"/>
              </a:ext>
            </a:extLst>
          </p:cNvPr>
          <p:cNvSpPr>
            <a:spLocks noGrp="1"/>
          </p:cNvSpPr>
          <p:nvPr>
            <p:ph type="dt" sz="half" idx="10"/>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0" name="Picture Placeholder 18">
            <a:extLst>
              <a:ext uri="{FF2B5EF4-FFF2-40B4-BE49-F238E27FC236}">
                <a16:creationId xmlns:a16="http://schemas.microsoft.com/office/drawing/2014/main" id="{9622C73C-76DA-B142-B10D-77B3C91F32F7}"/>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7" name="Picture 6"/>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284296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C5AA-34E4-264B-860D-5662A8139A9D}"/>
              </a:ext>
            </a:extLst>
          </p:cNvPr>
          <p:cNvSpPr>
            <a:spLocks noGrp="1"/>
          </p:cNvSpPr>
          <p:nvPr>
            <p:ph type="title"/>
          </p:nvPr>
        </p:nvSpPr>
        <p:spPr>
          <a:xfrm>
            <a:off x="839788" y="457200"/>
            <a:ext cx="3932237" cy="1600200"/>
          </a:xfrm>
        </p:spPr>
        <p:txBody>
          <a:bodyPr anchor="b"/>
          <a:lstStyle>
            <a:lvl1pPr>
              <a:defRPr sz="32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4784800A-4B7E-8742-900A-278577D8C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57C136-D4D6-6042-A9B0-17D7E5A63605}"/>
              </a:ext>
            </a:extLst>
          </p:cNvPr>
          <p:cNvSpPr>
            <a:spLocks noGrp="1"/>
          </p:cNvSpPr>
          <p:nvPr>
            <p:ph type="body" sz="half" idx="2"/>
          </p:nvPr>
        </p:nvSpPr>
        <p:spPr>
          <a:xfrm>
            <a:off x="839788" y="2057400"/>
            <a:ext cx="3932237" cy="3811588"/>
          </a:xfrm>
        </p:spPr>
        <p:txBody>
          <a:bodyPr/>
          <a:lstStyle>
            <a:lvl1pPr marL="0" indent="0">
              <a:buNone/>
              <a:defRPr sz="1600" b="0" i="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3">
            <a:extLst>
              <a:ext uri="{FF2B5EF4-FFF2-40B4-BE49-F238E27FC236}">
                <a16:creationId xmlns:a16="http://schemas.microsoft.com/office/drawing/2014/main" id="{2C728D3C-B2EB-B84E-A803-D48B0F095F24}"/>
              </a:ext>
            </a:extLst>
          </p:cNvPr>
          <p:cNvSpPr>
            <a:spLocks noGrp="1"/>
          </p:cNvSpPr>
          <p:nvPr>
            <p:ph type="dt" sz="half" idx="10"/>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1" name="Picture Placeholder 18">
            <a:extLst>
              <a:ext uri="{FF2B5EF4-FFF2-40B4-BE49-F238E27FC236}">
                <a16:creationId xmlns:a16="http://schemas.microsoft.com/office/drawing/2014/main" id="{34A7B5EE-17F6-954C-B81F-6E878F08721C}"/>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7" name="Picture 6"/>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953074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F1D3-817F-B14E-9EBF-03EA5F27543A}"/>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B35C0A0E-ED55-E148-89CD-0BE411E96B63}"/>
              </a:ext>
            </a:extLst>
          </p:cNvPr>
          <p:cNvSpPr>
            <a:spLocks noGrp="1"/>
          </p:cNvSpPr>
          <p:nvPr>
            <p:ph type="body" orient="vert" idx="1"/>
          </p:nvPr>
        </p:nvSpPr>
        <p:spPr/>
        <p:txBody>
          <a:bodyPr vert="eaVert"/>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A95F8CF3-7D60-B443-AFDE-FC9AE2FB2ADC}"/>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0" name="Picture Placeholder 18">
            <a:extLst>
              <a:ext uri="{FF2B5EF4-FFF2-40B4-BE49-F238E27FC236}">
                <a16:creationId xmlns:a16="http://schemas.microsoft.com/office/drawing/2014/main" id="{CA2D3D17-EE68-5E43-8F07-64039B1C7826}"/>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6" name="Picture 5"/>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116314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A123B2-BB10-F54F-BDAB-6A7FCCDD7F61}"/>
              </a:ext>
            </a:extLst>
          </p:cNvPr>
          <p:cNvSpPr>
            <a:spLocks noGrp="1"/>
          </p:cNvSpPr>
          <p:nvPr>
            <p:ph type="title" orient="vert"/>
          </p:nvPr>
        </p:nvSpPr>
        <p:spPr>
          <a:xfrm>
            <a:off x="8724900" y="365125"/>
            <a:ext cx="2628900" cy="5424366"/>
          </a:xfrm>
        </p:spPr>
        <p:txBody>
          <a:bodyPr vert="eaVert"/>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A98FF03B-429B-5247-B222-439F08AA44C8}"/>
              </a:ext>
            </a:extLst>
          </p:cNvPr>
          <p:cNvSpPr>
            <a:spLocks noGrp="1"/>
          </p:cNvSpPr>
          <p:nvPr>
            <p:ph type="body" orient="vert" idx="1"/>
          </p:nvPr>
        </p:nvSpPr>
        <p:spPr>
          <a:xfrm>
            <a:off x="838200" y="365125"/>
            <a:ext cx="7734300" cy="5424366"/>
          </a:xfrm>
        </p:spPr>
        <p:txBody>
          <a:bodyPr vert="eaVert"/>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36B4EF26-045C-704B-9BA5-15C4570B4124}"/>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0" name="Picture Placeholder 18">
            <a:extLst>
              <a:ext uri="{FF2B5EF4-FFF2-40B4-BE49-F238E27FC236}">
                <a16:creationId xmlns:a16="http://schemas.microsoft.com/office/drawing/2014/main" id="{55E655D1-5E56-464B-97D3-E6B18D818A8E}"/>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6" name="Picture 5"/>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952655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7D0528-1315-43BD-B762-56A6A24F5117}" type="datetimeFigureOut">
              <a:rPr lang="en-GB" smtClean="0"/>
              <a:t>13/10/2021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91599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592367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59149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395087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A group of people swimming in a pool of water&#10;&#10;Description automatically generated">
            <a:extLst>
              <a:ext uri="{FF2B5EF4-FFF2-40B4-BE49-F238E27FC236}">
                <a16:creationId xmlns:a16="http://schemas.microsoft.com/office/drawing/2014/main" id="{77D4E4E6-F5B1-344B-A469-BF11784E44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9"/>
          <a:stretch/>
        </p:blipFill>
        <p:spPr>
          <a:xfrm>
            <a:off x="-332512" y="0"/>
            <a:ext cx="12676909" cy="5735637"/>
          </a:xfrm>
          <a:prstGeom prst="rect">
            <a:avLst/>
          </a:prstGeom>
        </p:spPr>
      </p:pic>
      <p:sp>
        <p:nvSpPr>
          <p:cNvPr id="2" name="Title 1">
            <a:extLst>
              <a:ext uri="{FF2B5EF4-FFF2-40B4-BE49-F238E27FC236}">
                <a16:creationId xmlns:a16="http://schemas.microsoft.com/office/drawing/2014/main" id="{9102E941-CD68-2D46-8377-A1342A1F5B69}"/>
              </a:ext>
            </a:extLst>
          </p:cNvPr>
          <p:cNvSpPr>
            <a:spLocks noGrp="1"/>
          </p:cNvSpPr>
          <p:nvPr>
            <p:ph type="ctrTitle"/>
          </p:nvPr>
        </p:nvSpPr>
        <p:spPr>
          <a:xfrm>
            <a:off x="1524000" y="1122363"/>
            <a:ext cx="9144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5A0C05C-32DB-A745-BDF0-C3CF6E2B8EE9}"/>
              </a:ext>
            </a:extLst>
          </p:cNvPr>
          <p:cNvSpPr>
            <a:spLocks noGrp="1"/>
          </p:cNvSpPr>
          <p:nvPr>
            <p:ph type="subTitle" idx="1"/>
          </p:nvPr>
        </p:nvSpPr>
        <p:spPr>
          <a:xfrm>
            <a:off x="1524000" y="3602038"/>
            <a:ext cx="9144000" cy="1655762"/>
          </a:xfrm>
        </p:spPr>
        <p:txBody>
          <a:bodyPr/>
          <a:lstStyle>
            <a:lvl1pPr marL="0" indent="0" algn="ctr">
              <a:buNone/>
              <a:defRPr sz="24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7" name="Picture Placeholder 2">
            <a:extLst>
              <a:ext uri="{FF2B5EF4-FFF2-40B4-BE49-F238E27FC236}">
                <a16:creationId xmlns:a16="http://schemas.microsoft.com/office/drawing/2014/main" id="{34772374-88F9-EC40-B1FB-B8339D5F3E5A}"/>
              </a:ext>
            </a:extLst>
          </p:cNvPr>
          <p:cNvSpPr>
            <a:spLocks noGrp="1"/>
          </p:cNvSpPr>
          <p:nvPr>
            <p:ph type="pic" idx="12" hasCustomPrompt="1"/>
          </p:nvPr>
        </p:nvSpPr>
        <p:spPr>
          <a:xfrm>
            <a:off x="9653335" y="6040445"/>
            <a:ext cx="1287380" cy="365125"/>
          </a:xfrm>
        </p:spPr>
        <p:txBody>
          <a:bodyPr>
            <a:no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Date</a:t>
            </a:r>
          </a:p>
        </p:txBody>
      </p:sp>
      <p:sp>
        <p:nvSpPr>
          <p:cNvPr id="19" name="Picture Placeholder 18">
            <a:extLst>
              <a:ext uri="{FF2B5EF4-FFF2-40B4-BE49-F238E27FC236}">
                <a16:creationId xmlns:a16="http://schemas.microsoft.com/office/drawing/2014/main" id="{5F52A6CD-8079-744D-93E3-6A1592370482}"/>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sp>
        <p:nvSpPr>
          <p:cNvPr id="10" name="TextBox 9">
            <a:extLst>
              <a:ext uri="{FF2B5EF4-FFF2-40B4-BE49-F238E27FC236}">
                <a16:creationId xmlns:a16="http://schemas.microsoft.com/office/drawing/2014/main" id="{89667012-6ECB-BC40-A73D-E6568726D379}"/>
              </a:ext>
            </a:extLst>
          </p:cNvPr>
          <p:cNvSpPr txBox="1"/>
          <p:nvPr userDrawn="1"/>
        </p:nvSpPr>
        <p:spPr>
          <a:xfrm>
            <a:off x="9775255" y="5400801"/>
            <a:ext cx="1287380" cy="253916"/>
          </a:xfrm>
          <a:prstGeom prst="rect">
            <a:avLst/>
          </a:prstGeom>
          <a:noFill/>
        </p:spPr>
        <p:txBody>
          <a:bodyPr wrap="square" rtlCol="0">
            <a:spAutoFit/>
          </a:bodyPr>
          <a:lstStyle/>
          <a:p>
            <a:r>
              <a:rPr lang="en-GB" sz="1050" b="0" i="0" kern="1200" dirty="0">
                <a:solidFill>
                  <a:schemeClr val="tx1"/>
                </a:solidFill>
                <a:effectLst/>
                <a:latin typeface="+mn-lt"/>
                <a:ea typeface="+mn-ea"/>
                <a:cs typeface="+mn-cs"/>
              </a:rPr>
              <a:t>© </a:t>
            </a:r>
            <a:r>
              <a:rPr lang="en-US" sz="1050" dirty="0"/>
              <a:t>Zena Holloway</a:t>
            </a:r>
          </a:p>
        </p:txBody>
      </p:sp>
      <p:pic>
        <p:nvPicPr>
          <p:cNvPr id="8" name="Picture 7"/>
          <p:cNvPicPr>
            <a:picLocks noGrp="1" noChangeAspect="1"/>
          </p:cNvPicPr>
          <p:nvPr userDrawn="1"/>
        </p:nvPicPr>
        <p:blipFill>
          <a:blip r:embed="rId3">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785354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326889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72080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681997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4018961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8049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8612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8554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2149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2434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784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A person on a sandy beach&#10;&#10;Description automatically generated">
            <a:extLst>
              <a:ext uri="{FF2B5EF4-FFF2-40B4-BE49-F238E27FC236}">
                <a16:creationId xmlns:a16="http://schemas.microsoft.com/office/drawing/2014/main" id="{4AC89C58-8F3F-904F-A0CB-9CD9454AF53A}"/>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100266" y="0"/>
            <a:ext cx="12292265" cy="5735637"/>
          </a:xfrm>
          <a:prstGeom prst="rect">
            <a:avLst/>
          </a:prstGeom>
        </p:spPr>
      </p:pic>
      <p:sp>
        <p:nvSpPr>
          <p:cNvPr id="2" name="Title 1">
            <a:extLst>
              <a:ext uri="{FF2B5EF4-FFF2-40B4-BE49-F238E27FC236}">
                <a16:creationId xmlns:a16="http://schemas.microsoft.com/office/drawing/2014/main" id="{9102E941-CD68-2D46-8377-A1342A1F5B69}"/>
              </a:ext>
            </a:extLst>
          </p:cNvPr>
          <p:cNvSpPr>
            <a:spLocks noGrp="1"/>
          </p:cNvSpPr>
          <p:nvPr>
            <p:ph type="ctrTitle"/>
          </p:nvPr>
        </p:nvSpPr>
        <p:spPr>
          <a:xfrm>
            <a:off x="1524000" y="1122363"/>
            <a:ext cx="9144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5A0C05C-32DB-A745-BDF0-C3CF6E2B8EE9}"/>
              </a:ext>
            </a:extLst>
          </p:cNvPr>
          <p:cNvSpPr>
            <a:spLocks noGrp="1"/>
          </p:cNvSpPr>
          <p:nvPr>
            <p:ph type="subTitle" idx="1"/>
          </p:nvPr>
        </p:nvSpPr>
        <p:spPr>
          <a:xfrm>
            <a:off x="1524000" y="3602038"/>
            <a:ext cx="9144000" cy="1655762"/>
          </a:xfrm>
        </p:spPr>
        <p:txBody>
          <a:bodyPr/>
          <a:lstStyle>
            <a:lvl1pPr marL="0" indent="0" algn="ctr">
              <a:buNone/>
              <a:defRPr sz="24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7" name="Picture Placeholder 2">
            <a:extLst>
              <a:ext uri="{FF2B5EF4-FFF2-40B4-BE49-F238E27FC236}">
                <a16:creationId xmlns:a16="http://schemas.microsoft.com/office/drawing/2014/main" id="{34772374-88F9-EC40-B1FB-B8339D5F3E5A}"/>
              </a:ext>
            </a:extLst>
          </p:cNvPr>
          <p:cNvSpPr>
            <a:spLocks noGrp="1"/>
          </p:cNvSpPr>
          <p:nvPr>
            <p:ph type="pic" idx="12" hasCustomPrompt="1"/>
          </p:nvPr>
        </p:nvSpPr>
        <p:spPr>
          <a:xfrm>
            <a:off x="9653335" y="6040445"/>
            <a:ext cx="1287380" cy="365125"/>
          </a:xfrm>
        </p:spPr>
        <p:txBody>
          <a:bodyPr>
            <a:no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Date</a:t>
            </a:r>
          </a:p>
        </p:txBody>
      </p:sp>
      <p:sp>
        <p:nvSpPr>
          <p:cNvPr id="19" name="Picture Placeholder 18">
            <a:extLst>
              <a:ext uri="{FF2B5EF4-FFF2-40B4-BE49-F238E27FC236}">
                <a16:creationId xmlns:a16="http://schemas.microsoft.com/office/drawing/2014/main" id="{5F52A6CD-8079-744D-93E3-6A1592370482}"/>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7" name="Picture 6"/>
          <p:cNvPicPr>
            <a:picLocks noGrp="1" noChangeAspect="1"/>
          </p:cNvPicPr>
          <p:nvPr userDrawn="1"/>
        </p:nvPicPr>
        <p:blipFill>
          <a:blip r:embed="rId3">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487040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4761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4133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919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351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1355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prstClr val="black">
                    <a:tint val="75000"/>
                  </a:prstClr>
                </a:solidFill>
              </a:rPr>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303944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prstClr val="black">
                    <a:tint val="75000"/>
                  </a:prstClr>
                </a:solidFill>
              </a:rPr>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344618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prstClr val="black">
                    <a:tint val="75000"/>
                  </a:prstClr>
                </a:solidFill>
              </a:rPr>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299911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prstClr val="black">
                    <a:tint val="75000"/>
                  </a:prstClr>
                </a:solidFill>
              </a:rPr>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906378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2A9CE3C-B1B2-DB4B-B9D1-E5546902A57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prstClr val="black">
                    <a:tint val="75000"/>
                  </a:prstClr>
                </a:solidFill>
              </a:rPr>
              <a:t>date</a:t>
            </a:r>
          </a:p>
        </p:txBody>
      </p:sp>
      <p:sp>
        <p:nvSpPr>
          <p:cNvPr id="7" name="Picture Placeholder 18">
            <a:extLst>
              <a:ext uri="{FF2B5EF4-FFF2-40B4-BE49-F238E27FC236}">
                <a16:creationId xmlns:a16="http://schemas.microsoft.com/office/drawing/2014/main" id="{60591E55-E29F-3D4A-9C0F-32A5476DF49A}"/>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4" name="Picture 3"/>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13383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F0EBC-5EC8-1D47-AAC9-AC55EF3636F2}"/>
              </a:ext>
            </a:extLst>
          </p:cNvPr>
          <p:cNvSpPr/>
          <p:nvPr userDrawn="1"/>
        </p:nvSpPr>
        <p:spPr>
          <a:xfrm>
            <a:off x="-84221" y="-144379"/>
            <a:ext cx="12392526" cy="5967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2E941-CD68-2D46-8377-A1342A1F5B69}"/>
              </a:ext>
            </a:extLst>
          </p:cNvPr>
          <p:cNvSpPr>
            <a:spLocks noGrp="1"/>
          </p:cNvSpPr>
          <p:nvPr>
            <p:ph type="ctrTitle"/>
          </p:nvPr>
        </p:nvSpPr>
        <p:spPr>
          <a:xfrm>
            <a:off x="1524000" y="1122363"/>
            <a:ext cx="9144000" cy="2387600"/>
          </a:xfrm>
        </p:spPr>
        <p:txBody>
          <a:bodyPr anchor="b"/>
          <a:lstStyle>
            <a:lvl1pPr algn="ctr">
              <a:defRPr sz="60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5A0C05C-32DB-A745-BDF0-C3CF6E2B8EE9}"/>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Date Placeholder 3">
            <a:extLst>
              <a:ext uri="{FF2B5EF4-FFF2-40B4-BE49-F238E27FC236}">
                <a16:creationId xmlns:a16="http://schemas.microsoft.com/office/drawing/2014/main" id="{17623DFC-C000-A54A-8860-2047678F3716}"/>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7" name="Picture Placeholder 18">
            <a:extLst>
              <a:ext uri="{FF2B5EF4-FFF2-40B4-BE49-F238E27FC236}">
                <a16:creationId xmlns:a16="http://schemas.microsoft.com/office/drawing/2014/main" id="{CAF8B72B-DF61-F242-BCEE-0F0421450E9E}"/>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8" name="Picture 7"/>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09717587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Logo green t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309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EE63-F034-AD41-820D-CB5AFA1AC351}"/>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75DA582-BD4A-6C4F-ADBC-49C851D37AAB}"/>
              </a:ext>
            </a:extLst>
          </p:cNvPr>
          <p:cNvSpPr>
            <a:spLocks noGrp="1"/>
          </p:cNvSpPr>
          <p:nvPr>
            <p:ph idx="1"/>
          </p:nvPr>
        </p:nvSpPr>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1CB0F76A-9BEE-9F4C-A328-AA3DBBDF04A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prstClr val="black">
                    <a:tint val="75000"/>
                  </a:prstClr>
                </a:solidFill>
              </a:rPr>
              <a:t>date</a:t>
            </a:r>
          </a:p>
        </p:txBody>
      </p:sp>
      <p:pic>
        <p:nvPicPr>
          <p:cNvPr id="6" name="Picture 5"/>
          <p:cNvPicPr>
            <a:picLocks noGrp="1" noChangeAspect="1"/>
          </p:cNvPicPr>
          <p:nvPr userDrawn="1"/>
        </p:nvPicPr>
        <p:blipFill>
          <a:blip r:embed="rId2"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668030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descr="A person on a sandy beach&#10;&#10;Description automatically generated">
            <a:extLst>
              <a:ext uri="{FF2B5EF4-FFF2-40B4-BE49-F238E27FC236}">
                <a16:creationId xmlns:a16="http://schemas.microsoft.com/office/drawing/2014/main" id="{4AC89C58-8F3F-904F-A0CB-9CD9454AF53A}"/>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100266" y="0"/>
            <a:ext cx="12292265" cy="5735637"/>
          </a:xfrm>
          <a:prstGeom prst="rect">
            <a:avLst/>
          </a:prstGeom>
        </p:spPr>
      </p:pic>
      <p:sp>
        <p:nvSpPr>
          <p:cNvPr id="2" name="Title 1">
            <a:extLst>
              <a:ext uri="{FF2B5EF4-FFF2-40B4-BE49-F238E27FC236}">
                <a16:creationId xmlns:a16="http://schemas.microsoft.com/office/drawing/2014/main" id="{9102E941-CD68-2D46-8377-A1342A1F5B69}"/>
              </a:ext>
            </a:extLst>
          </p:cNvPr>
          <p:cNvSpPr>
            <a:spLocks noGrp="1"/>
          </p:cNvSpPr>
          <p:nvPr>
            <p:ph type="ctrTitle"/>
          </p:nvPr>
        </p:nvSpPr>
        <p:spPr>
          <a:xfrm>
            <a:off x="1524000" y="1122363"/>
            <a:ext cx="9144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5A0C05C-32DB-A745-BDF0-C3CF6E2B8EE9}"/>
              </a:ext>
            </a:extLst>
          </p:cNvPr>
          <p:cNvSpPr>
            <a:spLocks noGrp="1"/>
          </p:cNvSpPr>
          <p:nvPr>
            <p:ph type="subTitle" idx="1"/>
          </p:nvPr>
        </p:nvSpPr>
        <p:spPr>
          <a:xfrm>
            <a:off x="1524000" y="3602038"/>
            <a:ext cx="9144000" cy="1655762"/>
          </a:xfrm>
        </p:spPr>
        <p:txBody>
          <a:bodyPr/>
          <a:lstStyle>
            <a:lvl1pPr marL="0" indent="0" algn="ctr">
              <a:buNone/>
              <a:defRPr sz="24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7" name="Picture Placeholder 2">
            <a:extLst>
              <a:ext uri="{FF2B5EF4-FFF2-40B4-BE49-F238E27FC236}">
                <a16:creationId xmlns:a16="http://schemas.microsoft.com/office/drawing/2014/main" id="{34772374-88F9-EC40-B1FB-B8339D5F3E5A}"/>
              </a:ext>
            </a:extLst>
          </p:cNvPr>
          <p:cNvSpPr>
            <a:spLocks noGrp="1"/>
          </p:cNvSpPr>
          <p:nvPr>
            <p:ph type="pic" idx="12" hasCustomPrompt="1"/>
          </p:nvPr>
        </p:nvSpPr>
        <p:spPr>
          <a:xfrm>
            <a:off x="9653335" y="6040445"/>
            <a:ext cx="1287380" cy="365125"/>
          </a:xfrm>
        </p:spPr>
        <p:txBody>
          <a:bodyPr>
            <a:no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Date</a:t>
            </a:r>
          </a:p>
        </p:txBody>
      </p:sp>
      <p:sp>
        <p:nvSpPr>
          <p:cNvPr id="19" name="Picture Placeholder 18">
            <a:extLst>
              <a:ext uri="{FF2B5EF4-FFF2-40B4-BE49-F238E27FC236}">
                <a16:creationId xmlns:a16="http://schemas.microsoft.com/office/drawing/2014/main" id="{5F52A6CD-8079-744D-93E3-6A1592370482}"/>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7" name="Picture 6"/>
          <p:cNvPicPr>
            <a:picLocks noGrp="1" noChangeAspect="1"/>
          </p:cNvPicPr>
          <p:nvPr userDrawn="1"/>
        </p:nvPicPr>
        <p:blipFill>
          <a:blip r:embed="rId3"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930403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EE63-F034-AD41-820D-CB5AFA1AC351}"/>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75DA582-BD4A-6C4F-ADBC-49C851D37AAB}"/>
              </a:ext>
            </a:extLst>
          </p:cNvPr>
          <p:cNvSpPr>
            <a:spLocks noGrp="1"/>
          </p:cNvSpPr>
          <p:nvPr>
            <p:ph idx="1"/>
          </p:nvPr>
        </p:nvSpPr>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1CB0F76A-9BEE-9F4C-A328-AA3DBBDF04A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4" name="Picture Placeholder 18">
            <a:extLst>
              <a:ext uri="{FF2B5EF4-FFF2-40B4-BE49-F238E27FC236}">
                <a16:creationId xmlns:a16="http://schemas.microsoft.com/office/drawing/2014/main" id="{B76F855A-26DF-4C47-8BDA-42487F9E4D75}"/>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6" name="Picture 5"/>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06143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EE63-F034-AD41-820D-CB5AFA1AC351}"/>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75DA582-BD4A-6C4F-ADBC-49C851D37AAB}"/>
              </a:ext>
            </a:extLst>
          </p:cNvPr>
          <p:cNvSpPr>
            <a:spLocks noGrp="1"/>
          </p:cNvSpPr>
          <p:nvPr>
            <p:ph idx="1"/>
          </p:nvPr>
        </p:nvSpPr>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1CB0F76A-9BEE-9F4C-A328-AA3DBBDF04A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4" name="Picture Placeholder 18">
            <a:extLst>
              <a:ext uri="{FF2B5EF4-FFF2-40B4-BE49-F238E27FC236}">
                <a16:creationId xmlns:a16="http://schemas.microsoft.com/office/drawing/2014/main" id="{B76F855A-26DF-4C47-8BDA-42487F9E4D75}"/>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6" name="Picture 5"/>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20586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4A48E7-6C09-9045-85C4-D394709D42B2}"/>
              </a:ext>
            </a:extLst>
          </p:cNvPr>
          <p:cNvSpPr/>
          <p:nvPr userDrawn="1"/>
        </p:nvSpPr>
        <p:spPr>
          <a:xfrm>
            <a:off x="-84221" y="-144379"/>
            <a:ext cx="12392526" cy="5967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FEE63-F034-AD41-820D-CB5AFA1AC351}"/>
              </a:ext>
            </a:extLst>
          </p:cNvPr>
          <p:cNvSpPr>
            <a:spLocks noGrp="1"/>
          </p:cNvSpPr>
          <p:nvPr>
            <p:ph type="title"/>
          </p:nvPr>
        </p:nvSpPr>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75DA582-BD4A-6C4F-ADBC-49C851D37AAB}"/>
              </a:ext>
            </a:extLst>
          </p:cNvPr>
          <p:cNvSpPr>
            <a:spLocks noGrp="1"/>
          </p:cNvSpPr>
          <p:nvPr>
            <p:ph idx="1"/>
          </p:nvPr>
        </p:nvSpPr>
        <p:spPr/>
        <p:txBody>
          <a:bodyPr/>
          <a:lstStyle>
            <a:lvl1pPr>
              <a:defRPr b="0" i="0">
                <a:solidFill>
                  <a:schemeClr val="bg1"/>
                </a:solidFill>
                <a:latin typeface="Montserrat" pitchFamily="2" charset="77"/>
              </a:defRPr>
            </a:lvl1pPr>
            <a:lvl2pPr>
              <a:defRPr b="0" i="0">
                <a:solidFill>
                  <a:schemeClr val="bg1"/>
                </a:solidFill>
                <a:latin typeface="Montserrat" pitchFamily="2" charset="77"/>
              </a:defRPr>
            </a:lvl2pPr>
            <a:lvl3pPr>
              <a:defRPr b="0" i="0">
                <a:solidFill>
                  <a:schemeClr val="bg1"/>
                </a:solidFill>
                <a:latin typeface="Montserrat" pitchFamily="2" charset="77"/>
              </a:defRPr>
            </a:lvl3pPr>
            <a:lvl4pPr>
              <a:defRPr b="0" i="0">
                <a:solidFill>
                  <a:schemeClr val="bg1"/>
                </a:solidFill>
                <a:latin typeface="Montserrat" pitchFamily="2" charset="77"/>
              </a:defRPr>
            </a:lvl4pPr>
            <a:lvl5pPr>
              <a:defRPr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1CB0F76A-9BEE-9F4C-A328-AA3DBBDF04A2}"/>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2" name="Picture Placeholder 18">
            <a:extLst>
              <a:ext uri="{FF2B5EF4-FFF2-40B4-BE49-F238E27FC236}">
                <a16:creationId xmlns:a16="http://schemas.microsoft.com/office/drawing/2014/main" id="{23445908-8D36-EE48-A03D-6C6F31B8513F}"/>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9" name="Picture 8"/>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1628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107F-FBFC-F64F-8C98-01AE3AE8E29A}"/>
              </a:ext>
            </a:extLst>
          </p:cNvPr>
          <p:cNvSpPr>
            <a:spLocks noGrp="1"/>
          </p:cNvSpPr>
          <p:nvPr>
            <p:ph type="title"/>
          </p:nvPr>
        </p:nvSpPr>
        <p:spPr>
          <a:xfrm>
            <a:off x="831850" y="1709738"/>
            <a:ext cx="10515600" cy="2852737"/>
          </a:xfrm>
        </p:spPr>
        <p:txBody>
          <a:bodyPr anchor="b"/>
          <a:lstStyle>
            <a:lvl1pPr>
              <a:defRPr sz="6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5219ED2-28D5-D84D-9975-EE03F02202CE}"/>
              </a:ext>
            </a:extLst>
          </p:cNvPr>
          <p:cNvSpPr>
            <a:spLocks noGrp="1"/>
          </p:cNvSpPr>
          <p:nvPr>
            <p:ph type="body" idx="1"/>
          </p:nvPr>
        </p:nvSpPr>
        <p:spPr>
          <a:xfrm>
            <a:off x="831850" y="4589464"/>
            <a:ext cx="10515600" cy="1257884"/>
          </a:xfrm>
        </p:spPr>
        <p:txBody>
          <a:bodyPr/>
          <a:lstStyle>
            <a:lvl1pPr marL="0" indent="0">
              <a:buNone/>
              <a:defRPr sz="2400" b="0" i="0">
                <a:solidFill>
                  <a:schemeClr val="tx1">
                    <a:tint val="75000"/>
                  </a:schemeClr>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8" name="Date Placeholder 3">
            <a:extLst>
              <a:ext uri="{FF2B5EF4-FFF2-40B4-BE49-F238E27FC236}">
                <a16:creationId xmlns:a16="http://schemas.microsoft.com/office/drawing/2014/main" id="{3404E1BF-79CC-7440-A652-7C2DA15D2B6D}"/>
              </a:ext>
            </a:extLst>
          </p:cNvPr>
          <p:cNvSpPr>
            <a:spLocks noGrp="1"/>
          </p:cNvSpPr>
          <p:nvPr>
            <p:ph type="dt" sz="half" idx="2"/>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0" name="Picture Placeholder 18">
            <a:extLst>
              <a:ext uri="{FF2B5EF4-FFF2-40B4-BE49-F238E27FC236}">
                <a16:creationId xmlns:a16="http://schemas.microsoft.com/office/drawing/2014/main" id="{ED2F7203-43C6-6546-9562-1B743F829B91}"/>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6" name="Picture 5"/>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98925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430E-3AF3-E742-99EF-A732C9AB6B00}"/>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B72B407-2BB4-4A49-A64B-11B1626D006F}"/>
              </a:ext>
            </a:extLst>
          </p:cNvPr>
          <p:cNvSpPr>
            <a:spLocks noGrp="1"/>
          </p:cNvSpPr>
          <p:nvPr>
            <p:ph sz="half" idx="1"/>
          </p:nvPr>
        </p:nvSpPr>
        <p:spPr>
          <a:xfrm>
            <a:off x="838200" y="1825625"/>
            <a:ext cx="5181600" cy="4057529"/>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EF397B01-9038-3C43-93E0-916D599490CB}"/>
              </a:ext>
            </a:extLst>
          </p:cNvPr>
          <p:cNvSpPr>
            <a:spLocks noGrp="1"/>
          </p:cNvSpPr>
          <p:nvPr>
            <p:ph sz="half" idx="2"/>
          </p:nvPr>
        </p:nvSpPr>
        <p:spPr>
          <a:xfrm>
            <a:off x="6172200" y="1825625"/>
            <a:ext cx="5181600" cy="4057529"/>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3">
            <a:extLst>
              <a:ext uri="{FF2B5EF4-FFF2-40B4-BE49-F238E27FC236}">
                <a16:creationId xmlns:a16="http://schemas.microsoft.com/office/drawing/2014/main" id="{CB043348-7185-4E44-BE4F-51DED2DD6E6F}"/>
              </a:ext>
            </a:extLst>
          </p:cNvPr>
          <p:cNvSpPr>
            <a:spLocks noGrp="1"/>
          </p:cNvSpPr>
          <p:nvPr>
            <p:ph type="dt" sz="half" idx="10"/>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0" name="Picture Placeholder 18">
            <a:extLst>
              <a:ext uri="{FF2B5EF4-FFF2-40B4-BE49-F238E27FC236}">
                <a16:creationId xmlns:a16="http://schemas.microsoft.com/office/drawing/2014/main" id="{44F3C103-17D6-3346-96A7-9078733ADD50}"/>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7" name="Picture 6"/>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14424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C5A6-B42F-1A4D-8850-9984EE861A67}"/>
              </a:ext>
            </a:extLst>
          </p:cNvPr>
          <p:cNvSpPr>
            <a:spLocks noGrp="1"/>
          </p:cNvSpPr>
          <p:nvPr>
            <p:ph type="title"/>
          </p:nvPr>
        </p:nvSpPr>
        <p:spPr>
          <a:xfrm>
            <a:off x="839788" y="365125"/>
            <a:ext cx="10515600" cy="1325563"/>
          </a:xfrm>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F73AE49-6554-DE45-A369-22046ADC91FE}"/>
              </a:ext>
            </a:extLst>
          </p:cNvPr>
          <p:cNvSpPr>
            <a:spLocks noGrp="1"/>
          </p:cNvSpPr>
          <p:nvPr>
            <p:ph type="body" idx="1"/>
          </p:nvPr>
        </p:nvSpPr>
        <p:spPr>
          <a:xfrm>
            <a:off x="839788" y="1681163"/>
            <a:ext cx="515778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64C4900-1FAD-5745-B99E-C43EDB26085C}"/>
              </a:ext>
            </a:extLst>
          </p:cNvPr>
          <p:cNvSpPr>
            <a:spLocks noGrp="1"/>
          </p:cNvSpPr>
          <p:nvPr>
            <p:ph sz="half" idx="2"/>
          </p:nvPr>
        </p:nvSpPr>
        <p:spPr>
          <a:xfrm>
            <a:off x="839788" y="2505075"/>
            <a:ext cx="5157787" cy="3390399"/>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5FE2AB1F-757D-B747-9B38-59D2E9C11C79}"/>
              </a:ext>
            </a:extLst>
          </p:cNvPr>
          <p:cNvSpPr>
            <a:spLocks noGrp="1"/>
          </p:cNvSpPr>
          <p:nvPr>
            <p:ph type="body" sz="quarter" idx="3"/>
          </p:nvPr>
        </p:nvSpPr>
        <p:spPr>
          <a:xfrm>
            <a:off x="6172200" y="1681163"/>
            <a:ext cx="51831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9EBAB82B-2395-F24E-9826-CFAE3091DB9C}"/>
              </a:ext>
            </a:extLst>
          </p:cNvPr>
          <p:cNvSpPr>
            <a:spLocks noGrp="1"/>
          </p:cNvSpPr>
          <p:nvPr>
            <p:ph sz="quarter" idx="4"/>
          </p:nvPr>
        </p:nvSpPr>
        <p:spPr>
          <a:xfrm>
            <a:off x="6172200" y="2505075"/>
            <a:ext cx="5183188" cy="3390399"/>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Date Placeholder 3">
            <a:extLst>
              <a:ext uri="{FF2B5EF4-FFF2-40B4-BE49-F238E27FC236}">
                <a16:creationId xmlns:a16="http://schemas.microsoft.com/office/drawing/2014/main" id="{D7068FAA-88FE-3140-9011-EDCAEC9E858B}"/>
              </a:ext>
            </a:extLst>
          </p:cNvPr>
          <p:cNvSpPr>
            <a:spLocks noGrp="1"/>
          </p:cNvSpPr>
          <p:nvPr>
            <p:ph type="dt" sz="half" idx="10"/>
          </p:nvPr>
        </p:nvSpPr>
        <p:spPr>
          <a:xfrm>
            <a:off x="10066420" y="6018091"/>
            <a:ext cx="12873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12" name="Picture Placeholder 18">
            <a:extLst>
              <a:ext uri="{FF2B5EF4-FFF2-40B4-BE49-F238E27FC236}">
                <a16:creationId xmlns:a16="http://schemas.microsoft.com/office/drawing/2014/main" id="{7E0C7CD3-BFFD-3E4C-80F0-1547C7E5784C}"/>
              </a:ext>
            </a:extLst>
          </p:cNvPr>
          <p:cNvSpPr>
            <a:spLocks noGrp="1"/>
          </p:cNvSpPr>
          <p:nvPr>
            <p:ph type="pic" sz="quarter" idx="13" hasCustomPrompt="1"/>
          </p:nvPr>
        </p:nvSpPr>
        <p:spPr>
          <a:xfrm>
            <a:off x="5654090" y="6040445"/>
            <a:ext cx="3743325" cy="465137"/>
          </a:xfrm>
        </p:spPr>
        <p:txBody>
          <a:bodyPr>
            <a:noAutofit/>
          </a:bodyPr>
          <a:lstStyle>
            <a:lvl1pPr marL="0" indent="0">
              <a:buNone/>
              <a:defRPr sz="1400"/>
            </a:lvl1pPr>
          </a:lstStyle>
          <a:p>
            <a:r>
              <a:rPr lang="en-US" dirty="0"/>
              <a:t>Insert logo (no larger than EU flag)</a:t>
            </a:r>
          </a:p>
        </p:txBody>
      </p:sp>
      <p:pic>
        <p:nvPicPr>
          <p:cNvPr id="9" name="Picture 8"/>
          <p:cNvPicPr>
            <a:picLocks noGrp="1" noChangeAspect="1"/>
          </p:cNvPicPr>
          <p:nvPr userDrawn="1"/>
        </p:nvPicPr>
        <p:blipFill>
          <a:blip r:embed="rId2">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405680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5.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F35CF6-980D-2E47-8D99-C8712C886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0BC88E8-4B43-F440-802F-6FE6B69AC4BD}"/>
              </a:ext>
            </a:extLst>
          </p:cNvPr>
          <p:cNvSpPr>
            <a:spLocks noGrp="1"/>
          </p:cNvSpPr>
          <p:nvPr>
            <p:ph type="body" idx="1"/>
          </p:nvPr>
        </p:nvSpPr>
        <p:spPr>
          <a:xfrm>
            <a:off x="838200" y="1825625"/>
            <a:ext cx="10515600" cy="405752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close up of a screen&#10;&#10;Description automatically generated">
            <a:extLst>
              <a:ext uri="{FF2B5EF4-FFF2-40B4-BE49-F238E27FC236}">
                <a16:creationId xmlns:a16="http://schemas.microsoft.com/office/drawing/2014/main" id="{4E4CFADB-CF71-A64F-AC6D-87668945447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41684" y="5849361"/>
            <a:ext cx="4856748" cy="982491"/>
          </a:xfrm>
          <a:prstGeom prst="rect">
            <a:avLst/>
          </a:prstGeom>
        </p:spPr>
      </p:pic>
    </p:spTree>
    <p:extLst>
      <p:ext uri="{BB962C8B-B14F-4D97-AF65-F5344CB8AC3E}">
        <p14:creationId xmlns:p14="http://schemas.microsoft.com/office/powerpoint/2010/main" val="119226091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6" r:id="rId3"/>
    <p:sldLayoutId id="2147483661"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solidFill>
                  <a:prstClr val="black">
                    <a:tint val="75000"/>
                  </a:prstClr>
                </a:solidFill>
              </a:rPr>
              <a:pPr/>
              <a:t>13/10/2021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pic>
        <p:nvPicPr>
          <p:cNvPr id="7" name="Picture 6" descr="A close up of a screen&#10;&#10;Description automatically generated">
            <a:extLst>
              <a:ext uri="{FF2B5EF4-FFF2-40B4-BE49-F238E27FC236}">
                <a16:creationId xmlns:a16="http://schemas.microsoft.com/office/drawing/2014/main" id="{4E4CFADB-CF71-A64F-AC6D-87668945447E}"/>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41684" y="5849361"/>
            <a:ext cx="4856748" cy="982491"/>
          </a:xfrm>
          <a:prstGeom prst="rect">
            <a:avLst/>
          </a:prstGeom>
        </p:spPr>
      </p:pic>
      <p:pic>
        <p:nvPicPr>
          <p:cNvPr id="8" name="Picture 7">
            <a:extLst>
              <a:ext uri="{FF2B5EF4-FFF2-40B4-BE49-F238E27FC236}">
                <a16:creationId xmlns:a16="http://schemas.microsoft.com/office/drawing/2014/main" id="{BB19F124-A743-455C-9C9F-B30C21CB7D06}"/>
              </a:ext>
            </a:extLst>
          </p:cNvPr>
          <p:cNvPicPr>
            <a:picLocks noGrp="1" noChangeAspect="1"/>
          </p:cNvPicPr>
          <p:nvPr userDrawn="1"/>
        </p:nvPicPr>
        <p:blipFill>
          <a:blip r:embed="rId23" cstate="print">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73598329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90" r:id="rId12"/>
    <p:sldLayoutId id="2147483691" r:id="rId13"/>
    <p:sldLayoutId id="2147483692" r:id="rId14"/>
    <p:sldLayoutId id="2147483693" r:id="rId15"/>
    <p:sldLayoutId id="2147483694" r:id="rId16"/>
    <p:sldLayoutId id="2147483696" r:id="rId17"/>
    <p:sldLayoutId id="2147483697" r:id="rId18"/>
    <p:sldLayoutId id="2147483698" r:id="rId19"/>
    <p:sldLayoutId id="214748369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voluntaryinitiative.org.uk/media/1050/container-cleaning.pdf" TargetMode="External"/><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hyperlink" Target="https://www.gov.uk/dispose-hazardous-waste" TargetMode="External"/><Relationship Id="rId4" Type="http://schemas.openxmlformats.org/officeDocument/2006/relationships/hyperlink" Target="http://www.gov.uk/guidance/hazardous-waste-segregation-and-mixin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uidance/packaging-producer-responsibilities" TargetMode="External"/><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microsoft.com/office/2017/04/relationships/track" Target="../media/track1.vtt"/><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22.png"/><Relationship Id="rId4" Type="http://schemas.microsoft.com/office/2017/04/relationships/track" Target="../media/track2.vtt"/></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NFYFC-YFC%20at%20home%20-%20activities" TargetMode="External"/><Relationship Id="rId7" Type="http://schemas.openxmlformats.org/officeDocument/2006/relationships/hyperlink" Target="https://preventingplasticpollution.com/activities/world-ocean-day-activity-pack-for-secondary-schools/"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hyperlink" Target="Environment%20Agency%20(EA)%20|%20Partners%20|%20Countryside%20Classroom" TargetMode="Externa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hyperlink" Target="https://www.gov.uk/"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noGrp="1"/>
          </p:cNvSpPr>
          <p:nvPr>
            <p:ph type="title" idx="4294967295"/>
          </p:nvPr>
        </p:nvSpPr>
        <p:spPr>
          <a:xfrm>
            <a:off x="914187" y="500738"/>
            <a:ext cx="10255825" cy="6801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0" i="0" u="none" strike="noStrike" kern="1200" cap="none" spc="0" normalizeH="0" baseline="0" noProof="0" dirty="0">
                <a:ln>
                  <a:noFill/>
                </a:ln>
                <a:solidFill>
                  <a:srgbClr val="001173"/>
                </a:solidFill>
                <a:effectLst/>
                <a:uLnTx/>
                <a:uFillTx/>
                <a:latin typeface="Arial" panose="020B0604020202020204" pitchFamily="34" charset="0"/>
                <a:ea typeface="Calibri" panose="020F0502020204030204" pitchFamily="34" charset="0"/>
                <a:cs typeface="Arial" panose="020B0604020202020204" pitchFamily="34" charset="0"/>
              </a:rPr>
              <a:t>Plastics used in the </a:t>
            </a:r>
            <a:r>
              <a:rPr lang="en-GB" sz="4400" dirty="0">
                <a:solidFill>
                  <a:srgbClr val="001173"/>
                </a:solidFill>
                <a:latin typeface="Arial" panose="020B0604020202020204" pitchFamily="34" charset="0"/>
                <a:ea typeface="Calibri" panose="020F0502020204030204" pitchFamily="34" charset="0"/>
                <a:cs typeface="Arial" panose="020B0604020202020204" pitchFamily="34" charset="0"/>
              </a:rPr>
              <a:t>horticulture industry: Lecture 3</a:t>
            </a:r>
            <a:endParaRPr kumimoji="0" lang="en-GB" sz="4400" b="0" i="0" u="none" strike="noStrike" kern="1200" cap="none" spc="0" normalizeH="0" baseline="0" noProof="0" dirty="0">
              <a:ln>
                <a:noFill/>
              </a:ln>
              <a:solidFill>
                <a:srgbClr val="001173"/>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3" name="Picture 2" descr="A mound of waste at a landfill site">
            <a:extLst>
              <a:ext uri="{FF2B5EF4-FFF2-40B4-BE49-F238E27FC236}">
                <a16:creationId xmlns:a16="http://schemas.microsoft.com/office/drawing/2014/main" id="{B993A478-FBC9-48DE-AD0D-A03E043C1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187" y="2125638"/>
            <a:ext cx="3482307" cy="23157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n environment agency employee standing in front of a pile of used silage wrap wearing a high viz vest and blue hard hat. They are making notes in a note book">
            <a:extLst>
              <a:ext uri="{FF2B5EF4-FFF2-40B4-BE49-F238E27FC236}">
                <a16:creationId xmlns:a16="http://schemas.microsoft.com/office/drawing/2014/main" id="{D87DB53E-FE3C-40A2-A19A-70D5265C1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737" y="2096567"/>
            <a:ext cx="1830522" cy="2745440"/>
          </a:xfrm>
          <a:prstGeom prst="rect">
            <a:avLst/>
          </a:prstGeom>
        </p:spPr>
      </p:pic>
      <p:pic>
        <p:nvPicPr>
          <p:cNvPr id="10" name="Picture 9" descr="Some waste fly tipped on the edge of a field, including black plastic bags and plastic pipes.">
            <a:extLst>
              <a:ext uri="{FF2B5EF4-FFF2-40B4-BE49-F238E27FC236}">
                <a16:creationId xmlns:a16="http://schemas.microsoft.com/office/drawing/2014/main" id="{8206A868-7BE3-4969-959F-B1EFB5F3B23F}"/>
              </a:ext>
            </a:extLst>
          </p:cNvPr>
          <p:cNvPicPr>
            <a:picLocks noChangeAspect="1"/>
          </p:cNvPicPr>
          <p:nvPr/>
        </p:nvPicPr>
        <p:blipFill>
          <a:blip r:embed="rId4"/>
          <a:stretch>
            <a:fillRect/>
          </a:stretch>
        </p:blipFill>
        <p:spPr>
          <a:xfrm>
            <a:off x="7555502" y="2096567"/>
            <a:ext cx="3503904" cy="2344804"/>
          </a:xfrm>
          <a:prstGeom prst="rect">
            <a:avLst/>
          </a:prstGeom>
        </p:spPr>
      </p:pic>
    </p:spTree>
    <p:extLst>
      <p:ext uri="{BB962C8B-B14F-4D97-AF65-F5344CB8AC3E}">
        <p14:creationId xmlns:p14="http://schemas.microsoft.com/office/powerpoint/2010/main" val="360226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549AF-DE37-4DC6-B856-8948FCCF895D}"/>
              </a:ext>
            </a:extLst>
          </p:cNvPr>
          <p:cNvSpPr>
            <a:spLocks noGrp="1"/>
          </p:cNvSpPr>
          <p:nvPr>
            <p:ph type="title"/>
          </p:nvPr>
        </p:nvSpPr>
        <p:spPr>
          <a:xfrm>
            <a:off x="797701" y="252878"/>
            <a:ext cx="11194476" cy="1325563"/>
          </a:xfrm>
        </p:spPr>
        <p:txBody>
          <a:bodyPr/>
          <a:lstStyle/>
          <a:p>
            <a:r>
              <a:rPr lang="en-GB" b="0" dirty="0"/>
              <a:t>The rules on plastic waste: Dealing with hazardous waste</a:t>
            </a:r>
          </a:p>
        </p:txBody>
      </p:sp>
      <p:sp>
        <p:nvSpPr>
          <p:cNvPr id="6" name="TextBox 5"/>
          <p:cNvSpPr txBox="1"/>
          <p:nvPr/>
        </p:nvSpPr>
        <p:spPr>
          <a:xfrm>
            <a:off x="640135" y="1926444"/>
            <a:ext cx="8765122" cy="4154984"/>
          </a:xfrm>
          <a:prstGeom prst="rect">
            <a:avLst/>
          </a:prstGeom>
          <a:solidFill>
            <a:schemeClr val="bg1"/>
          </a:solidFill>
        </p:spPr>
        <p:txBody>
          <a:bodyPr wrap="square" rtlCol="0">
            <a:spAutoFit/>
          </a:bodyPr>
          <a:lstStyle/>
          <a:p>
            <a:r>
              <a:rPr lang="en-US" sz="2000" dirty="0">
                <a:solidFill>
                  <a:srgbClr val="120059"/>
                </a:solidFill>
                <a:latin typeface="Arial" panose="020B0604020202020204" pitchFamily="34" charset="0"/>
                <a:cs typeface="Arial" panose="020B0604020202020204" pitchFamily="34" charset="0"/>
              </a:rPr>
              <a:t>What kind of waste items do you think are classified as hazardous? Why?</a:t>
            </a:r>
          </a:p>
          <a:p>
            <a:pPr algn="ctr"/>
            <a:endParaRPr lang="en-US" sz="2000" dirty="0">
              <a:solidFill>
                <a:srgbClr val="12005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120059"/>
                </a:solidFill>
                <a:latin typeface="Arial" panose="020B0604020202020204" pitchFamily="34" charset="0"/>
                <a:cs typeface="Arial" panose="020B0604020202020204" pitchFamily="34" charset="0"/>
              </a:rPr>
              <a:t>Unrinsed pesticides containers </a:t>
            </a:r>
          </a:p>
          <a:p>
            <a:pPr marL="342900" indent="-342900">
              <a:buFont typeface="Arial" panose="020B0604020202020204" pitchFamily="34" charset="0"/>
              <a:buChar char="•"/>
            </a:pPr>
            <a:r>
              <a:rPr lang="en-US" sz="2000" dirty="0">
                <a:solidFill>
                  <a:srgbClr val="120059"/>
                </a:solidFill>
                <a:latin typeface="Arial" panose="020B0604020202020204" pitchFamily="34" charset="0"/>
                <a:cs typeface="Arial" panose="020B0604020202020204" pitchFamily="34" charset="0"/>
              </a:rPr>
              <a:t>Oil containers</a:t>
            </a:r>
          </a:p>
          <a:p>
            <a:pPr marL="342900" indent="-342900">
              <a:buFont typeface="Arial" panose="020B0604020202020204" pitchFamily="34" charset="0"/>
              <a:buChar char="•"/>
            </a:pPr>
            <a:r>
              <a:rPr lang="en-US" sz="2000" dirty="0" err="1">
                <a:solidFill>
                  <a:srgbClr val="120059"/>
                </a:solidFill>
                <a:latin typeface="Arial" panose="020B0604020202020204" pitchFamily="34" charset="0"/>
                <a:cs typeface="Arial" panose="020B0604020202020204" pitchFamily="34" charset="0"/>
              </a:rPr>
              <a:t>Fertiliser</a:t>
            </a:r>
            <a:r>
              <a:rPr lang="en-US" sz="2000" dirty="0">
                <a:solidFill>
                  <a:srgbClr val="120059"/>
                </a:solidFill>
                <a:latin typeface="Arial" panose="020B0604020202020204" pitchFamily="34" charset="0"/>
                <a:cs typeface="Arial" panose="020B0604020202020204" pitchFamily="34" charset="0"/>
              </a:rPr>
              <a:t> bags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You can manage pesticide containers as non-hazardous if they’ve been triple rinsed according to </a:t>
            </a:r>
            <a:r>
              <a:rPr lang="en-GB" sz="2000" dirty="0">
                <a:solidFill>
                  <a:srgbClr val="12005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industry best practice guidance</a:t>
            </a:r>
            <a:r>
              <a:rPr lang="en-GB" sz="2000" dirty="0">
                <a:solidFill>
                  <a:srgbClr val="120059"/>
                </a:solidFill>
                <a:latin typeface="Arial" panose="020B0604020202020204" pitchFamily="34" charset="0"/>
                <a:cs typeface="Arial" panose="020B0604020202020204" pitchFamily="34" charset="0"/>
              </a:rPr>
              <a:t>.</a:t>
            </a:r>
            <a:endParaRPr lang="en-US" sz="2000" dirty="0">
              <a:solidFill>
                <a:srgbClr val="12005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120059"/>
              </a:solidFill>
              <a:latin typeface="Arial" panose="020B0604020202020204" pitchFamily="34" charset="0"/>
              <a:cs typeface="Arial" panose="020B0604020202020204" pitchFamily="34" charset="0"/>
            </a:endParaRPr>
          </a:p>
          <a:p>
            <a:r>
              <a:rPr lang="en-US" sz="2000" dirty="0">
                <a:solidFill>
                  <a:srgbClr val="120059"/>
                </a:solidFill>
                <a:latin typeface="Arial" panose="020B0604020202020204" pitchFamily="34" charset="0"/>
                <a:cs typeface="Arial" panose="020B0604020202020204" pitchFamily="34" charset="0"/>
              </a:rPr>
              <a:t>Keep hazardous waste to a minimum. Mixing hazardous waste with non-hazardous waste is illegal unless you have a permit covering this. For more information visit </a:t>
            </a:r>
            <a:r>
              <a:rPr lang="en-GB" sz="2000" u="sng" dirty="0">
                <a:solidFill>
                  <a:srgbClr val="120059"/>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gov.uk</a:t>
            </a:r>
            <a:r>
              <a:rPr lang="en-GB" sz="2000" u="sng" dirty="0">
                <a:solidFill>
                  <a:srgbClr val="120059"/>
                </a:solidFill>
                <a:latin typeface="Arial" panose="020B0604020202020204" pitchFamily="34" charset="0"/>
                <a:cs typeface="Arial" panose="020B0604020202020204" pitchFamily="34" charset="0"/>
              </a:rPr>
              <a:t>.</a:t>
            </a:r>
            <a:endParaRPr lang="en-GB" sz="2000" dirty="0">
              <a:solidFill>
                <a:srgbClr val="120059"/>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endParaRPr lang="en-US" sz="2400" dirty="0">
              <a:solidFill>
                <a:srgbClr val="120059"/>
              </a:solidFill>
              <a:latin typeface="Arial" panose="020B0604020202020204" pitchFamily="34" charset="0"/>
              <a:cs typeface="Arial" panose="020B0604020202020204" pitchFamily="34" charset="0"/>
            </a:endParaRPr>
          </a:p>
        </p:txBody>
      </p:sp>
      <p:pic>
        <p:nvPicPr>
          <p:cNvPr id="2052" name="Picture 4" descr="Some drums of oils and other agricultural chemicals">
            <a:extLst>
              <a:ext uri="{FF2B5EF4-FFF2-40B4-BE49-F238E27FC236}">
                <a16:creationId xmlns:a16="http://schemas.microsoft.com/office/drawing/2014/main" id="{55F058F0-B10D-43FC-96EB-4F029CAC0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4871" y="2111626"/>
            <a:ext cx="2171700" cy="13920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hazardous waste warning symbol. A  black exclamation mark in a yellow triangle with thick black border with the words hazardous waste written in a yellow box beneath"/>
          <p:cNvPicPr>
            <a:picLocks noChangeAspect="1"/>
          </p:cNvPicPr>
          <p:nvPr/>
        </p:nvPicPr>
        <p:blipFill>
          <a:blip r:embed="rId7"/>
          <a:stretch>
            <a:fillRect/>
          </a:stretch>
        </p:blipFill>
        <p:spPr>
          <a:xfrm>
            <a:off x="9945865" y="3865555"/>
            <a:ext cx="1606000" cy="2215873"/>
          </a:xfrm>
          <a:prstGeom prst="rect">
            <a:avLst/>
          </a:prstGeom>
        </p:spPr>
      </p:pic>
    </p:spTree>
    <p:extLst>
      <p:ext uri="{BB962C8B-B14F-4D97-AF65-F5344CB8AC3E}">
        <p14:creationId xmlns:p14="http://schemas.microsoft.com/office/powerpoint/2010/main" val="33816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1F60D64-6B1C-4E61-A6F1-22C3F0560B50}"/>
              </a:ext>
            </a:extLst>
          </p:cNvPr>
          <p:cNvSpPr txBox="1">
            <a:spLocks noGrp="1"/>
          </p:cNvSpPr>
          <p:nvPr>
            <p:ph type="title" idx="4294967295"/>
          </p:nvPr>
        </p:nvSpPr>
        <p:spPr>
          <a:xfrm>
            <a:off x="678375" y="233355"/>
            <a:ext cx="1083524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 rules on packaging waste: UK producer responsibility regulations</a:t>
            </a:r>
          </a:p>
        </p:txBody>
      </p:sp>
      <p:sp>
        <p:nvSpPr>
          <p:cNvPr id="7" name="Rectangle 6"/>
          <p:cNvSpPr/>
          <p:nvPr/>
        </p:nvSpPr>
        <p:spPr>
          <a:xfrm>
            <a:off x="678375" y="1536174"/>
            <a:ext cx="7966861" cy="3785652"/>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There are specific regulations called Producer Responsibility Regulations setting recycling targets for businesses producing </a:t>
            </a:r>
            <a:r>
              <a:rPr lang="en-US" sz="2000" b="1" dirty="0">
                <a:latin typeface="Arial" panose="020B0604020202020204" pitchFamily="34" charset="0"/>
                <a:cs typeface="Arial" panose="020B0604020202020204" pitchFamily="34" charset="0"/>
              </a:rPr>
              <a:t>packaging waste </a:t>
            </a:r>
            <a:r>
              <a:rPr lang="en-US" sz="2000" dirty="0">
                <a:latin typeface="Arial" panose="020B0604020202020204" pitchFamily="34" charset="0"/>
                <a:cs typeface="Arial" panose="020B0604020202020204" pitchFamily="34" charset="0"/>
              </a:rPr>
              <a:t>such as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pallet wrap and some plant pots</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Companies that produce or use packaging in the UK are responsible for contributing towards the costs of recycling or recovering that material</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regulations are designed to fund new facilities for recovering waste, and reduce the amount of packaging going to landfill</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342900" indent="-342900">
              <a:buFontTx/>
              <a:buChar char="-"/>
            </a:pPr>
            <a:endParaRPr lang="en-GB" sz="2000" dirty="0">
              <a:latin typeface="Arial" panose="020B0604020202020204" pitchFamily="34" charset="0"/>
              <a:cs typeface="Arial" panose="020B0604020202020204" pitchFamily="34" charset="0"/>
            </a:endParaRPr>
          </a:p>
        </p:txBody>
      </p:sp>
      <p:sp>
        <p:nvSpPr>
          <p:cNvPr id="2" name="Rectangle 1"/>
          <p:cNvSpPr/>
          <p:nvPr/>
        </p:nvSpPr>
        <p:spPr>
          <a:xfrm>
            <a:off x="832756" y="4867676"/>
            <a:ext cx="10680866" cy="1200329"/>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To find out if producer responsibility regulations apply to your business and to get the latest guidance always check gov.uk </a:t>
            </a:r>
            <a:endParaRPr lang="en-GB" b="1" dirty="0">
              <a:latin typeface="Arial" panose="020B0604020202020204" pitchFamily="34" charset="0"/>
              <a:cs typeface="Arial" panose="020B0604020202020204" pitchFamily="34" charset="0"/>
              <a:hlinkClick r:id="rId3"/>
            </a:endParaRPr>
          </a:p>
          <a:p>
            <a:r>
              <a:rPr lang="en-GB" dirty="0">
                <a:latin typeface="Arial" panose="020B0604020202020204" pitchFamily="34" charset="0"/>
                <a:cs typeface="Arial" panose="020B0604020202020204" pitchFamily="34" charset="0"/>
                <a:hlinkClick r:id="rId3"/>
              </a:rPr>
              <a:t>https://www.gov.uk/guidance/packaging-producer-responsibilities</a:t>
            </a:r>
            <a:endParaRPr lang="en-GB" dirty="0">
              <a:latin typeface="Arial" panose="020B0604020202020204" pitchFamily="34" charset="0"/>
              <a:cs typeface="Arial" panose="020B0604020202020204" pitchFamily="34" charset="0"/>
            </a:endParaRPr>
          </a:p>
          <a:p>
            <a:endParaRPr lang="en-GB" dirty="0"/>
          </a:p>
        </p:txBody>
      </p:sp>
      <p:pic>
        <p:nvPicPr>
          <p:cNvPr id="3074" name="Picture 2" descr="A mound of waste at a landfill 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236" y="1558918"/>
            <a:ext cx="3164514" cy="210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61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0" dirty="0"/>
              <a:t>Case studies: Waste disposal</a:t>
            </a:r>
          </a:p>
        </p:txBody>
      </p:sp>
      <p:pic>
        <p:nvPicPr>
          <p:cNvPr id="5" name="139B7009" descr="A man stood talking to camera surrounded by grassy parkland ">
            <a:hlinkClick r:id="" action="ppaction://media"/>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87239B7-57A2-42B0-846D-3F15495485FA}" label="kevin_baker_EN_1" lang="" r:embed="rId5"/>
                        </p173:trackLst>
                      </p173:tracksInfo>
                    </p:ext>
                  </p14:extLst>
                </p14:media>
              </p:ext>
            </p:extLst>
          </p:nvPr>
        </p:nvPicPr>
        <p:blipFill>
          <a:blip r:embed="rId6"/>
          <a:stretch>
            <a:fillRect/>
          </a:stretch>
        </p:blipFill>
        <p:spPr>
          <a:xfrm>
            <a:off x="2490500" y="1806574"/>
            <a:ext cx="6668489" cy="3751025"/>
          </a:xfrm>
          <a:prstGeom prst="rect">
            <a:avLst/>
          </a:prstGeom>
        </p:spPr>
      </p:pic>
      <p:pic>
        <p:nvPicPr>
          <p:cNvPr id="4" name="Picture 3">
            <a:extLst>
              <a:ext uri="{FF2B5EF4-FFF2-40B4-BE49-F238E27FC236}">
                <a16:creationId xmlns:a16="http://schemas.microsoft.com/office/drawing/2014/main" id="{42DE3C07-0D0D-40FB-857C-0A8BA765FA18}"/>
              </a:ext>
              <a:ext uri="{C183D7F6-B498-43B3-948B-1728B52AA6E4}">
                <adec:decorative xmlns:adec="http://schemas.microsoft.com/office/drawing/2017/decorative" val="1"/>
              </a:ext>
            </a:extLst>
          </p:cNvPr>
          <p:cNvPicPr>
            <a:picLocks noGrp="1" noChangeAspect="1"/>
          </p:cNvPicPr>
          <p:nvPr/>
        </p:nvPicPr>
        <p:blipFill>
          <a:blip r:embed="rId7">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50340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10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E5D25E-A430-45DD-BC03-E9A1864867A4}"/>
              </a:ext>
            </a:extLst>
          </p:cNvPr>
          <p:cNvSpPr>
            <a:spLocks noGrp="1"/>
          </p:cNvSpPr>
          <p:nvPr>
            <p:ph type="title"/>
          </p:nvPr>
        </p:nvSpPr>
        <p:spPr>
          <a:xfrm>
            <a:off x="699292" y="444416"/>
            <a:ext cx="10751234" cy="1325563"/>
          </a:xfrm>
        </p:spPr>
        <p:txBody>
          <a:bodyPr/>
          <a:lstStyle/>
          <a:p>
            <a:r>
              <a:rPr lang="en-GB" b="0" dirty="0"/>
              <a:t>Examples of poor waste management or waste crime</a:t>
            </a:r>
          </a:p>
        </p:txBody>
      </p:sp>
      <p:sp>
        <p:nvSpPr>
          <p:cNvPr id="9" name="TextBox 8"/>
          <p:cNvSpPr txBox="1"/>
          <p:nvPr/>
        </p:nvSpPr>
        <p:spPr>
          <a:xfrm>
            <a:off x="703934" y="2301083"/>
            <a:ext cx="1404552"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Burying</a:t>
            </a:r>
          </a:p>
        </p:txBody>
      </p:sp>
      <p:pic>
        <p:nvPicPr>
          <p:cNvPr id="8" name="Picture 7" descr="Some black plastic film part buried in a grassy field with a cow in it"/>
          <p:cNvPicPr>
            <a:picLocks noChangeAspect="1"/>
          </p:cNvPicPr>
          <p:nvPr/>
        </p:nvPicPr>
        <p:blipFill>
          <a:blip r:embed="rId3"/>
          <a:stretch>
            <a:fillRect/>
          </a:stretch>
        </p:blipFill>
        <p:spPr>
          <a:xfrm>
            <a:off x="877280" y="2790753"/>
            <a:ext cx="3282623" cy="2455430"/>
          </a:xfrm>
          <a:prstGeom prst="rect">
            <a:avLst/>
          </a:prstGeom>
        </p:spPr>
      </p:pic>
      <p:sp>
        <p:nvSpPr>
          <p:cNvPr id="10" name="TextBox 9"/>
          <p:cNvSpPr txBox="1"/>
          <p:nvPr/>
        </p:nvSpPr>
        <p:spPr>
          <a:xfrm>
            <a:off x="4285194" y="2301083"/>
            <a:ext cx="1824538"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Fly tipping</a:t>
            </a:r>
          </a:p>
        </p:txBody>
      </p:sp>
      <p:pic>
        <p:nvPicPr>
          <p:cNvPr id="7" name="Picture 6" descr="A fly tipped pile of black silage wrap and plastic bags in a scrubby corner of a field"/>
          <p:cNvPicPr>
            <a:picLocks noChangeAspect="1"/>
          </p:cNvPicPr>
          <p:nvPr/>
        </p:nvPicPr>
        <p:blipFill>
          <a:blip r:embed="rId4"/>
          <a:stretch>
            <a:fillRect/>
          </a:stretch>
        </p:blipFill>
        <p:spPr>
          <a:xfrm>
            <a:off x="4285194" y="2790754"/>
            <a:ext cx="3394022" cy="2455429"/>
          </a:xfrm>
          <a:prstGeom prst="rect">
            <a:avLst/>
          </a:prstGeom>
        </p:spPr>
      </p:pic>
      <p:sp>
        <p:nvSpPr>
          <p:cNvPr id="11" name="TextBox 10"/>
          <p:cNvSpPr txBox="1"/>
          <p:nvPr/>
        </p:nvSpPr>
        <p:spPr>
          <a:xfrm>
            <a:off x="7929797" y="2282973"/>
            <a:ext cx="1425390"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Burning</a:t>
            </a:r>
          </a:p>
        </p:txBody>
      </p:sp>
      <p:pic>
        <p:nvPicPr>
          <p:cNvPr id="6" name="Picture 5" descr="A waste fire burning in the dark in a wet muddy field"/>
          <p:cNvPicPr>
            <a:picLocks noChangeAspect="1"/>
          </p:cNvPicPr>
          <p:nvPr/>
        </p:nvPicPr>
        <p:blipFill>
          <a:blip r:embed="rId5"/>
          <a:stretch>
            <a:fillRect/>
          </a:stretch>
        </p:blipFill>
        <p:spPr>
          <a:xfrm>
            <a:off x="7959777" y="2790753"/>
            <a:ext cx="3394023" cy="2455430"/>
          </a:xfrm>
          <a:prstGeom prst="rect">
            <a:avLst/>
          </a:prstGeom>
        </p:spPr>
      </p:pic>
      <p:pic>
        <p:nvPicPr>
          <p:cNvPr id="4" name="Picture 3">
            <a:extLst>
              <a:ext uri="{FF2B5EF4-FFF2-40B4-BE49-F238E27FC236}">
                <a16:creationId xmlns:a16="http://schemas.microsoft.com/office/drawing/2014/main" id="{1D017447-C85D-49B5-82D8-63DD67A9087A}"/>
              </a:ext>
              <a:ext uri="{C183D7F6-B498-43B3-948B-1728B52AA6E4}">
                <adec:decorative xmlns:adec="http://schemas.microsoft.com/office/drawing/2017/decorative" val="1"/>
              </a:ext>
            </a:extLst>
          </p:cNvPr>
          <p:cNvPicPr>
            <a:picLocks noGrp="1" noChangeAspect="1"/>
          </p:cNvPicPr>
          <p:nvPr/>
        </p:nvPicPr>
        <p:blipFill>
          <a:blip r:embed="rId6">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69995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F0399D5" descr="A man stood talking to camera surrounded by grassy parkland ">
            <a:hlinkClick r:id="" action="ppaction://media"/>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D1E8D3C-2889-49D1-A4FE-FBB3EEABB935}" label="Kevin_baker_en_2" lang="" r:embed="rId4"/>
                        </p173:trackLst>
                      </p173:tracksInfo>
                    </p:ext>
                  </p14:extLst>
                </p14:media>
              </p:ext>
            </p:extLst>
          </p:nvPr>
        </p:nvPicPr>
        <p:blipFill>
          <a:blip r:embed="rId5"/>
          <a:stretch>
            <a:fillRect/>
          </a:stretch>
        </p:blipFill>
        <p:spPr>
          <a:xfrm>
            <a:off x="2489200" y="1415165"/>
            <a:ext cx="7213600" cy="4057650"/>
          </a:xfrm>
        </p:spPr>
      </p:pic>
      <p:sp>
        <p:nvSpPr>
          <p:cNvPr id="4" name="Title 2"/>
          <p:cNvSpPr>
            <a:spLocks noGrp="1"/>
          </p:cNvSpPr>
          <p:nvPr>
            <p:ph type="title"/>
          </p:nvPr>
        </p:nvSpPr>
        <p:spPr>
          <a:xfrm>
            <a:off x="838200" y="263029"/>
            <a:ext cx="10515600" cy="1325563"/>
          </a:xfrm>
        </p:spPr>
        <p:txBody>
          <a:bodyPr/>
          <a:lstStyle/>
          <a:p>
            <a:r>
              <a:rPr lang="en-GB" b="0" dirty="0"/>
              <a:t>Case studies: Illegal waste disposal</a:t>
            </a:r>
          </a:p>
        </p:txBody>
      </p:sp>
      <p:pic>
        <p:nvPicPr>
          <p:cNvPr id="6" name="Picture 5">
            <a:extLst>
              <a:ext uri="{FF2B5EF4-FFF2-40B4-BE49-F238E27FC236}">
                <a16:creationId xmlns:a16="http://schemas.microsoft.com/office/drawing/2014/main" id="{410AB969-D655-4807-97AE-3D815EF13520}"/>
              </a:ext>
              <a:ext uri="{C183D7F6-B498-43B3-948B-1728B52AA6E4}">
                <adec:decorative xmlns:adec="http://schemas.microsoft.com/office/drawing/2017/decorative" val="1"/>
              </a:ext>
            </a:extLst>
          </p:cNvPr>
          <p:cNvPicPr>
            <a:picLocks noGrp="1" noChangeAspect="1"/>
          </p:cNvPicPr>
          <p:nvPr/>
        </p:nvPicPr>
        <p:blipFill>
          <a:blip r:embed="rId6">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364525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clock fac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5753" y="913756"/>
            <a:ext cx="509600" cy="509600"/>
          </a:xfrm>
          <a:prstGeom prst="rect">
            <a:avLst/>
          </a:prstGeom>
        </p:spPr>
      </p:pic>
      <p:sp>
        <p:nvSpPr>
          <p:cNvPr id="2" name="TextBox 1"/>
          <p:cNvSpPr txBox="1"/>
          <p:nvPr/>
        </p:nvSpPr>
        <p:spPr>
          <a:xfrm>
            <a:off x="10015109" y="893571"/>
            <a:ext cx="1944763" cy="523220"/>
          </a:xfrm>
          <a:prstGeom prst="rect">
            <a:avLst/>
          </a:prstGeom>
          <a:noFill/>
        </p:spPr>
        <p:txBody>
          <a:bodyPr wrap="none" rtlCol="0">
            <a:spAutoFit/>
          </a:bodyPr>
          <a:lstStyle/>
          <a:p>
            <a:r>
              <a:rPr lang="en-GB" sz="2800" dirty="0">
                <a:solidFill>
                  <a:srgbClr val="FFFFFF"/>
                </a:solidFill>
                <a:latin typeface="Arial" panose="020B0604020202020204" pitchFamily="34" charset="0"/>
                <a:cs typeface="Arial" panose="020B0604020202020204" pitchFamily="34" charset="0"/>
              </a:rPr>
              <a:t>10 minutes</a:t>
            </a:r>
          </a:p>
        </p:txBody>
      </p:sp>
      <p:sp>
        <p:nvSpPr>
          <p:cNvPr id="9" name="Title 1"/>
          <p:cNvSpPr txBox="1">
            <a:spLocks noGrp="1"/>
          </p:cNvSpPr>
          <p:nvPr>
            <p:ph type="title" idx="4294967295"/>
          </p:nvPr>
        </p:nvSpPr>
        <p:spPr>
          <a:xfrm>
            <a:off x="838200" y="-4491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Activity: Example of waste crime</a:t>
            </a:r>
          </a:p>
        </p:txBody>
      </p:sp>
      <p:sp>
        <p:nvSpPr>
          <p:cNvPr id="11" name="Content Placeholder 2"/>
          <p:cNvSpPr txBox="1">
            <a:spLocks/>
          </p:cNvSpPr>
          <p:nvPr/>
        </p:nvSpPr>
        <p:spPr>
          <a:xfrm>
            <a:off x="696996" y="1173841"/>
            <a:ext cx="8728357" cy="4815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dirty="0">
                <a:latin typeface="Arial" panose="020B0604020202020204" pitchFamily="34" charset="0"/>
                <a:cs typeface="Arial" panose="020B0604020202020204" pitchFamily="34" charset="0"/>
              </a:rPr>
              <a:t>We all have a duty of care to make sure the plastic waste created from the horticulture industry is correctly managed and disposed of</a:t>
            </a:r>
          </a:p>
          <a:p>
            <a:pPr marL="0" indent="0">
              <a:buNone/>
            </a:pPr>
            <a:r>
              <a:rPr lang="en-GB" sz="2600" dirty="0">
                <a:latin typeface="Arial" panose="020B0604020202020204" pitchFamily="34" charset="0"/>
                <a:cs typeface="Arial" panose="020B0604020202020204" pitchFamily="34" charset="0"/>
              </a:rPr>
              <a:t>You will need one worksheet per group</a:t>
            </a:r>
          </a:p>
          <a:p>
            <a:pPr marL="0" indent="0">
              <a:buNone/>
            </a:pP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Task</a:t>
            </a:r>
          </a:p>
          <a:p>
            <a:r>
              <a:rPr lang="en-GB" sz="2600" dirty="0">
                <a:latin typeface="Arial" panose="020B0604020202020204" pitchFamily="34" charset="0"/>
                <a:cs typeface="Arial" panose="020B0604020202020204" pitchFamily="34" charset="0"/>
              </a:rPr>
              <a:t>In small groups identify the form of waste crime, and consequences of poor waste management</a:t>
            </a:r>
          </a:p>
          <a:p>
            <a:r>
              <a:rPr lang="en-GB" sz="2600" dirty="0">
                <a:latin typeface="Arial" panose="020B0604020202020204" pitchFamily="34" charset="0"/>
                <a:cs typeface="Arial" panose="020B0604020202020204" pitchFamily="34" charset="0"/>
              </a:rPr>
              <a:t>Describe how this waste crime and plastic pollution could be prevented</a:t>
            </a:r>
          </a:p>
        </p:txBody>
      </p:sp>
      <p:pic>
        <p:nvPicPr>
          <p:cNvPr id="13" name="Picture 12" descr="Some waste fly tipped on the edge of a field, including black plastic bags and plastic pipes.">
            <a:extLst>
              <a:ext uri="{FF2B5EF4-FFF2-40B4-BE49-F238E27FC236}">
                <a16:creationId xmlns:a16="http://schemas.microsoft.com/office/drawing/2014/main" id="{CEDF17C7-803C-4A66-B8BC-47E8A58197DF}"/>
              </a:ext>
            </a:extLst>
          </p:cNvPr>
          <p:cNvPicPr>
            <a:picLocks noChangeAspect="1"/>
          </p:cNvPicPr>
          <p:nvPr/>
        </p:nvPicPr>
        <p:blipFill>
          <a:blip r:embed="rId4"/>
          <a:stretch>
            <a:fillRect/>
          </a:stretch>
        </p:blipFill>
        <p:spPr>
          <a:xfrm>
            <a:off x="9107486" y="3921226"/>
            <a:ext cx="2297214" cy="1537290"/>
          </a:xfrm>
          <a:prstGeom prst="rect">
            <a:avLst/>
          </a:prstGeom>
        </p:spPr>
      </p:pic>
      <p:pic>
        <p:nvPicPr>
          <p:cNvPr id="14" name="Picture 13" descr="Some waste that has been illegally burnt ">
            <a:extLst>
              <a:ext uri="{FF2B5EF4-FFF2-40B4-BE49-F238E27FC236}">
                <a16:creationId xmlns:a16="http://schemas.microsoft.com/office/drawing/2014/main" id="{FE7EA70E-0F4B-44BA-BCE5-6902D2477872}"/>
              </a:ext>
            </a:extLst>
          </p:cNvPr>
          <p:cNvPicPr>
            <a:picLocks noChangeAspect="1"/>
          </p:cNvPicPr>
          <p:nvPr/>
        </p:nvPicPr>
        <p:blipFill>
          <a:blip r:embed="rId5"/>
          <a:stretch>
            <a:fillRect/>
          </a:stretch>
        </p:blipFill>
        <p:spPr>
          <a:xfrm>
            <a:off x="9107486" y="2075667"/>
            <a:ext cx="2297214" cy="1722213"/>
          </a:xfrm>
          <a:prstGeom prst="rect">
            <a:avLst/>
          </a:prstGeom>
        </p:spPr>
      </p:pic>
      <p:pic>
        <p:nvPicPr>
          <p:cNvPr id="15" name="Picture 14">
            <a:extLst>
              <a:ext uri="{FF2B5EF4-FFF2-40B4-BE49-F238E27FC236}">
                <a16:creationId xmlns:a16="http://schemas.microsoft.com/office/drawing/2014/main" id="{AEF4DBF5-D471-4604-95C6-D813C903E7EF}"/>
              </a:ext>
              <a:ext uri="{C183D7F6-B498-43B3-948B-1728B52AA6E4}">
                <adec:decorative xmlns:adec="http://schemas.microsoft.com/office/drawing/2017/decorative" val="1"/>
              </a:ext>
            </a:extLst>
          </p:cNvPr>
          <p:cNvPicPr>
            <a:picLocks noGrp="1" noChangeAspect="1"/>
          </p:cNvPicPr>
          <p:nvPr/>
        </p:nvPicPr>
        <p:blipFill>
          <a:blip r:embed="rId6">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spTree>
    <p:extLst>
      <p:ext uri="{BB962C8B-B14F-4D97-AF65-F5344CB8AC3E}">
        <p14:creationId xmlns:p14="http://schemas.microsoft.com/office/powerpoint/2010/main" val="219229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862C45-6BBF-4608-935D-23F406D2F0D3}"/>
              </a:ext>
            </a:extLst>
          </p:cNvPr>
          <p:cNvSpPr txBox="1">
            <a:spLocks noGrp="1"/>
          </p:cNvSpPr>
          <p:nvPr>
            <p:ph type="title" idx="4294967295"/>
          </p:nvPr>
        </p:nvSpPr>
        <p:spPr>
          <a:xfrm>
            <a:off x="1224643" y="633503"/>
            <a:ext cx="974271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Case study: Plant pots</a:t>
            </a:r>
          </a:p>
        </p:txBody>
      </p:sp>
      <p:sp>
        <p:nvSpPr>
          <p:cNvPr id="2" name="TextBox 1">
            <a:extLst>
              <a:ext uri="{FF2B5EF4-FFF2-40B4-BE49-F238E27FC236}">
                <a16:creationId xmlns:a16="http://schemas.microsoft.com/office/drawing/2014/main" id="{D2BAB2F5-75EC-4579-B9D0-6E91D528DC0F}"/>
              </a:ext>
            </a:extLst>
          </p:cNvPr>
          <p:cNvSpPr txBox="1"/>
          <p:nvPr/>
        </p:nvSpPr>
        <p:spPr>
          <a:xfrm>
            <a:off x="1235752" y="1476948"/>
            <a:ext cx="7810278" cy="3785652"/>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In 2001 the High Court ruled that plastic plant pots constitute packaging, and consequently convicted Hillier Nurseries in Romsey of contravening European packaging waste regulations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Hillier Nurseries thought that plastic plant pots did not fall into the relevant category</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Environment Agency explained that plant pots intended to have plants permanently kept in them are not considered by the EA to fall under the regulations.  But if you go into your local garden centre and buy a plant for your garden, or buy plants in a seed tray, this type of packaging is covered by the regulations</a:t>
            </a:r>
          </a:p>
        </p:txBody>
      </p:sp>
      <p:pic>
        <p:nvPicPr>
          <p:cNvPr id="1026" name="Picture 2" descr="Customer choosing flowers at garden centre">
            <a:extLst>
              <a:ext uri="{FF2B5EF4-FFF2-40B4-BE49-F238E27FC236}">
                <a16:creationId xmlns:a16="http://schemas.microsoft.com/office/drawing/2014/main" id="{8113C2E1-7722-4C8A-9EA1-E004068C3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610" y="1476948"/>
            <a:ext cx="2204801" cy="1543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rious flowers and cactus plants inside a nursery">
            <a:extLst>
              <a:ext uri="{FF2B5EF4-FFF2-40B4-BE49-F238E27FC236}">
                <a16:creationId xmlns:a16="http://schemas.microsoft.com/office/drawing/2014/main" id="{55349268-FB5F-4CFE-BB7A-47C7FA1A8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7610" y="3369774"/>
            <a:ext cx="2204801" cy="154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274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4B4015-90B7-4797-A400-A125F88FB86C}"/>
              </a:ext>
            </a:extLst>
          </p:cNvPr>
          <p:cNvSpPr>
            <a:spLocks noGrp="1"/>
          </p:cNvSpPr>
          <p:nvPr>
            <p:ph type="title"/>
          </p:nvPr>
        </p:nvSpPr>
        <p:spPr>
          <a:xfrm>
            <a:off x="821008" y="336024"/>
            <a:ext cx="10154967" cy="1325563"/>
          </a:xfrm>
        </p:spPr>
        <p:txBody>
          <a:bodyPr>
            <a:normAutofit/>
          </a:bodyPr>
          <a:lstStyle/>
          <a:p>
            <a:r>
              <a:rPr lang="en-GB" sz="4000" b="0" dirty="0"/>
              <a:t>What are we doing?</a:t>
            </a:r>
          </a:p>
        </p:txBody>
      </p:sp>
      <p:sp>
        <p:nvSpPr>
          <p:cNvPr id="2" name="Rectangle 1"/>
          <p:cNvSpPr/>
          <p:nvPr/>
        </p:nvSpPr>
        <p:spPr>
          <a:xfrm>
            <a:off x="821008" y="1765766"/>
            <a:ext cx="6887489" cy="40934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20059"/>
                </a:solidFill>
                <a:effectLst/>
                <a:uLnTx/>
                <a:uFillTx/>
                <a:latin typeface="Arial" panose="020B0604020202020204" pitchFamily="34" charset="0"/>
                <a:ea typeface="Calibri" panose="020F0502020204030204" pitchFamily="34" charset="0"/>
                <a:cs typeface="Arial" panose="020B0604020202020204" pitchFamily="34" charset="0"/>
              </a:rPr>
              <a:t>The UK Government 25 Year Environment Plan sets a goal of achieving zero avoidable plastic waste by 2042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The UK Government has set a target of achieving net zero greenhouse gas emissions by 2050, so emissions from plastic production and waste treatment will need to decline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New risks may be emerging</a:t>
            </a:r>
            <a:r>
              <a:rPr kumimoji="0" lang="en-GB" sz="2000" b="0" i="0" u="none" strike="noStrike" kern="1200" cap="none" spc="0" normalizeH="0" noProof="0" dirty="0">
                <a:ln>
                  <a:noFill/>
                </a:ln>
                <a:solidFill>
                  <a:srgbClr val="120059"/>
                </a:solidFill>
                <a:effectLst/>
                <a:uLnTx/>
                <a:uFillTx/>
                <a:latin typeface="Arial" panose="020B0604020202020204" pitchFamily="34" charset="0"/>
                <a:ea typeface="+mn-ea"/>
                <a:cs typeface="Arial" panose="020B0604020202020204" pitchFamily="34" charset="0"/>
              </a:rPr>
              <a:t> from </a:t>
            </a:r>
            <a:r>
              <a:rPr kumimoji="0" lang="en-GB" sz="20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microplastics. Microplastics are held in soils and river sediments before eventual release to rivers and the oceans. Research on their impact is ongoing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endParaRPr>
          </a:p>
        </p:txBody>
      </p:sp>
      <p:pic>
        <p:nvPicPr>
          <p:cNvPr id="4" name="Picture 3" descr="The front cover of a document from HM Government entitled A Green Future: Our 25 Year Plan to Improve the Environment "/>
          <p:cNvPicPr>
            <a:picLocks noChangeAspect="1"/>
          </p:cNvPicPr>
          <p:nvPr/>
        </p:nvPicPr>
        <p:blipFill>
          <a:blip r:embed="rId3"/>
          <a:stretch>
            <a:fillRect/>
          </a:stretch>
        </p:blipFill>
        <p:spPr>
          <a:xfrm>
            <a:off x="7927248" y="1236199"/>
            <a:ext cx="3048727" cy="4385602"/>
          </a:xfrm>
          <a:prstGeom prst="rect">
            <a:avLst/>
          </a:prstGeom>
        </p:spPr>
      </p:pic>
    </p:spTree>
    <p:extLst>
      <p:ext uri="{BB962C8B-B14F-4D97-AF65-F5344CB8AC3E}">
        <p14:creationId xmlns:p14="http://schemas.microsoft.com/office/powerpoint/2010/main" val="3319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E878-A7AC-4830-92F1-FDAE74F54BAE}"/>
              </a:ext>
            </a:extLst>
          </p:cNvPr>
          <p:cNvSpPr>
            <a:spLocks noGrp="1"/>
          </p:cNvSpPr>
          <p:nvPr>
            <p:ph type="title"/>
          </p:nvPr>
        </p:nvSpPr>
        <p:spPr>
          <a:xfrm>
            <a:off x="912179" y="161107"/>
            <a:ext cx="10813235" cy="1325563"/>
          </a:xfrm>
        </p:spPr>
        <p:txBody>
          <a:bodyPr>
            <a:normAutofit/>
          </a:bodyPr>
          <a:lstStyle/>
          <a:p>
            <a:r>
              <a:rPr lang="en-GB" sz="4000" b="0" dirty="0"/>
              <a:t>What can you do?</a:t>
            </a:r>
          </a:p>
        </p:txBody>
      </p:sp>
      <p:sp>
        <p:nvSpPr>
          <p:cNvPr id="17" name="Rectangle 16">
            <a:extLst>
              <a:ext uri="{FF2B5EF4-FFF2-40B4-BE49-F238E27FC236}">
                <a16:creationId xmlns:a16="http://schemas.microsoft.com/office/drawing/2014/main" id="{216A33E6-3FB4-433E-8E4E-B48DD17ECD6F}"/>
              </a:ext>
            </a:extLst>
          </p:cNvPr>
          <p:cNvSpPr/>
          <p:nvPr/>
        </p:nvSpPr>
        <p:spPr>
          <a:xfrm>
            <a:off x="961039" y="3689207"/>
            <a:ext cx="5034145" cy="1815882"/>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Identify one thing you can:</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Avoid</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Reduce</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Reuse</a:t>
            </a:r>
          </a:p>
        </p:txBody>
      </p:sp>
      <p:pic>
        <p:nvPicPr>
          <p:cNvPr id="16" name="Picture 15" descr="An image showing the waste hierarchy, with Avoid, Reduce, Reuse, Recycle, listed left to right in that order of priority ">
            <a:extLst>
              <a:ext uri="{FF2B5EF4-FFF2-40B4-BE49-F238E27FC236}">
                <a16:creationId xmlns:a16="http://schemas.microsoft.com/office/drawing/2014/main" id="{2548196F-CBEA-486C-B00A-7507462EE7FB}"/>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199000"/>
                    </a14:imgEffect>
                    <a14:imgEffect>
                      <a14:brightnessContrast bright="-7000" contrast="90000"/>
                    </a14:imgEffect>
                  </a14:imgLayer>
                </a14:imgProps>
              </a:ext>
            </a:extLst>
          </a:blip>
          <a:stretch>
            <a:fillRect/>
          </a:stretch>
        </p:blipFill>
        <p:spPr>
          <a:xfrm>
            <a:off x="912179" y="1352911"/>
            <a:ext cx="9983755" cy="2352641"/>
          </a:xfrm>
          <a:prstGeom prst="rect">
            <a:avLst/>
          </a:prstGeom>
        </p:spPr>
      </p:pic>
    </p:spTree>
    <p:extLst>
      <p:ext uri="{BB962C8B-B14F-4D97-AF65-F5344CB8AC3E}">
        <p14:creationId xmlns:p14="http://schemas.microsoft.com/office/powerpoint/2010/main" val="145792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3222" y="-11918"/>
            <a:ext cx="10515600" cy="1325563"/>
          </a:xfrm>
        </p:spPr>
        <p:txBody>
          <a:bodyPr>
            <a:normAutofit/>
          </a:bodyPr>
          <a:lstStyle/>
          <a:p>
            <a:r>
              <a:rPr lang="en-GB" sz="4000" b="0" dirty="0"/>
              <a:t>Solutions- what can you do?</a:t>
            </a:r>
          </a:p>
        </p:txBody>
      </p:sp>
      <p:pic>
        <p:nvPicPr>
          <p:cNvPr id="1026" name="Picture 2" descr="Two cartoon figures talking with a speech bubble between t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84" y="1303334"/>
            <a:ext cx="3757818" cy="3356560"/>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2123" y="4766438"/>
            <a:ext cx="3820539"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Tell a friend or family member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endParaRPr>
          </a:p>
        </p:txBody>
      </p:sp>
      <p:pic>
        <p:nvPicPr>
          <p:cNvPr id="10" name="Picture 9" descr="some footprints in the sand on the beach with plastic litter on it"/>
          <p:cNvPicPr>
            <a:picLocks noChangeAspect="1"/>
          </p:cNvPicPr>
          <p:nvPr/>
        </p:nvPicPr>
        <p:blipFill rotWithShape="1">
          <a:blip r:embed="rId3">
            <a:extLst>
              <a:ext uri="{28A0092B-C50C-407E-A947-70E740481C1C}">
                <a14:useLocalDpi xmlns:a14="http://schemas.microsoft.com/office/drawing/2010/main" val="0"/>
              </a:ext>
            </a:extLst>
          </a:blip>
          <a:srcRect t="11758"/>
          <a:stretch/>
        </p:blipFill>
        <p:spPr>
          <a:xfrm>
            <a:off x="4709046" y="1292920"/>
            <a:ext cx="2853804" cy="3357667"/>
          </a:xfrm>
          <a:prstGeom prst="rect">
            <a:avLst/>
          </a:prstGeom>
          <a:ln w="28575">
            <a:solidFill>
              <a:srgbClr val="002060"/>
            </a:solidFill>
          </a:ln>
        </p:spPr>
      </p:pic>
      <p:pic>
        <p:nvPicPr>
          <p:cNvPr id="13" name="Picture 12" descr="someone holding a plastic beach spade with pieces of plastic beach litter piled on i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560" y="3112140"/>
            <a:ext cx="1102865" cy="1654298"/>
          </a:xfrm>
          <a:prstGeom prst="rect">
            <a:avLst/>
          </a:prstGeom>
          <a:ln w="28575">
            <a:solidFill>
              <a:srgbClr val="002060"/>
            </a:solidFill>
          </a:ln>
        </p:spPr>
      </p:pic>
      <p:sp>
        <p:nvSpPr>
          <p:cNvPr id="12" name="TextBox 11"/>
          <p:cNvSpPr txBox="1"/>
          <p:nvPr/>
        </p:nvSpPr>
        <p:spPr>
          <a:xfrm>
            <a:off x="4641772" y="4766438"/>
            <a:ext cx="336815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Take part in a survey or a litter pick</a:t>
            </a:r>
          </a:p>
        </p:txBody>
      </p:sp>
      <p:pic>
        <p:nvPicPr>
          <p:cNvPr id="15" name="Picture 14" descr="A bale of squashed plastic bottles">
            <a:extLst>
              <a:ext uri="{FF2B5EF4-FFF2-40B4-BE49-F238E27FC236}">
                <a16:creationId xmlns:a16="http://schemas.microsoft.com/office/drawing/2014/main" id="{71F9C7D5-5BFF-4C8A-8F4A-23F0E4F41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96" r="28112"/>
          <a:stretch/>
        </p:blipFill>
        <p:spPr>
          <a:xfrm>
            <a:off x="8250491" y="1322640"/>
            <a:ext cx="3248025" cy="3394404"/>
          </a:xfrm>
          <a:prstGeom prst="rect">
            <a:avLst/>
          </a:prstGeom>
          <a:ln w="28575">
            <a:solidFill>
              <a:srgbClr val="120059"/>
            </a:solidFill>
          </a:ln>
        </p:spPr>
      </p:pic>
      <p:sp>
        <p:nvSpPr>
          <p:cNvPr id="16" name="TextBox 15">
            <a:extLst>
              <a:ext uri="{FF2B5EF4-FFF2-40B4-BE49-F238E27FC236}">
                <a16:creationId xmlns:a16="http://schemas.microsoft.com/office/drawing/2014/main" id="{67C0B9F7-4CCA-4862-BFA0-3DE6D02F2042}"/>
              </a:ext>
            </a:extLst>
          </p:cNvPr>
          <p:cNvSpPr txBox="1"/>
          <p:nvPr/>
        </p:nvSpPr>
        <p:spPr>
          <a:xfrm>
            <a:off x="8190425" y="4779901"/>
            <a:ext cx="336815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A future job?</a:t>
            </a:r>
          </a:p>
        </p:txBody>
      </p:sp>
    </p:spTree>
    <p:extLst>
      <p:ext uri="{BB962C8B-B14F-4D97-AF65-F5344CB8AC3E}">
        <p14:creationId xmlns:p14="http://schemas.microsoft.com/office/powerpoint/2010/main" val="1097773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3D16EDB-0AC9-4A30-823C-773329849C31}"/>
              </a:ext>
            </a:extLst>
          </p:cNvPr>
          <p:cNvSpPr txBox="1">
            <a:spLocks noGrp="1"/>
          </p:cNvSpPr>
          <p:nvPr>
            <p:ph type="title" idx="4294967295"/>
          </p:nvPr>
        </p:nvSpPr>
        <p:spPr>
          <a:xfrm>
            <a:off x="931332" y="331597"/>
            <a:ext cx="10551269" cy="17166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GB" sz="4400" b="0" i="0" u="none" strike="noStrike" kern="1200" cap="none" spc="0" normalizeH="0" baseline="0" noProof="0" dirty="0">
                <a:ln>
                  <a:noFill/>
                </a:ln>
                <a:solidFill>
                  <a:srgbClr val="001173"/>
                </a:solidFill>
                <a:effectLst/>
                <a:uLnTx/>
                <a:uFillTx/>
                <a:latin typeface="Arial" panose="020B0604020202020204" pitchFamily="34" charset="0"/>
                <a:cs typeface="Arial" panose="020B0604020202020204" pitchFamily="34" charset="0"/>
              </a:rPr>
              <a:t>Plastics in the </a:t>
            </a:r>
            <a:r>
              <a:rPr lang="en-GB" b="0" dirty="0">
                <a:solidFill>
                  <a:srgbClr val="001173"/>
                </a:solidFill>
                <a:latin typeface="Arial" panose="020B0604020202020204" pitchFamily="34" charset="0"/>
                <a:cs typeface="Arial" panose="020B0604020202020204" pitchFamily="34" charset="0"/>
              </a:rPr>
              <a:t>horticulture</a:t>
            </a:r>
            <a:r>
              <a:rPr kumimoji="0" lang="en-GB" sz="4400" b="0" i="0" u="none" strike="noStrike" kern="1200" cap="none" spc="0" normalizeH="0" baseline="0" noProof="0" dirty="0">
                <a:ln>
                  <a:noFill/>
                </a:ln>
                <a:solidFill>
                  <a:srgbClr val="001173"/>
                </a:solidFill>
                <a:effectLst/>
                <a:uLnTx/>
                <a:uFillTx/>
                <a:latin typeface="Arial" panose="020B0604020202020204" pitchFamily="34" charset="0"/>
                <a:cs typeface="Arial" panose="020B0604020202020204" pitchFamily="34" charset="0"/>
              </a:rPr>
              <a:t> industry: </a:t>
            </a:r>
            <a:r>
              <a:rPr lang="en-GB" sz="4400" b="0" dirty="0">
                <a:solidFill>
                  <a:srgbClr val="001173"/>
                </a:solidFill>
                <a:latin typeface="Arial" panose="020B0604020202020204" pitchFamily="34" charset="0"/>
                <a:cs typeface="Arial" panose="020B0604020202020204" pitchFamily="34" charset="0"/>
              </a:rPr>
              <a:t>Course learning outcomes</a:t>
            </a:r>
            <a:br>
              <a:rPr lang="en-GB" sz="4400" dirty="0">
                <a:solidFill>
                  <a:srgbClr val="001173"/>
                </a:solidFill>
              </a:rPr>
            </a:br>
            <a:endParaRPr kumimoji="0" lang="en-GB" sz="4400" b="0" i="0" u="none" strike="noStrike" kern="1200" cap="none" spc="0" normalizeH="0" baseline="0" noProof="0" dirty="0">
              <a:ln>
                <a:noFill/>
              </a:ln>
              <a:solidFill>
                <a:srgbClr val="001173"/>
              </a:solidFill>
              <a:effectLst/>
              <a:uLnTx/>
              <a:uFillTx/>
              <a:latin typeface="+mj-lt"/>
              <a:ea typeface="+mj-ea"/>
              <a:cs typeface="+mj-cs"/>
            </a:endParaRPr>
          </a:p>
        </p:txBody>
      </p:sp>
      <p:sp>
        <p:nvSpPr>
          <p:cNvPr id="7" name="TextBox 6"/>
          <p:cNvSpPr txBox="1"/>
          <p:nvPr/>
        </p:nvSpPr>
        <p:spPr>
          <a:xfrm>
            <a:off x="709399" y="1748003"/>
            <a:ext cx="6862741" cy="3970318"/>
          </a:xfrm>
          <a:prstGeom prst="rect">
            <a:avLst/>
          </a:prstGeom>
          <a:solidFill>
            <a:schemeClr val="bg1"/>
          </a:solidFill>
          <a:ln>
            <a:noFill/>
          </a:ln>
        </p:spPr>
        <p:txBody>
          <a:bodyPr wrap="square" lIns="180000" rtlCol="0">
            <a:spAutoFit/>
          </a:bodyPr>
          <a:lstStyle/>
          <a:p>
            <a:pPr marL="457200" indent="-457200">
              <a:buFont typeface="+mj-lt"/>
              <a:buAutoNum type="arabicPeriod"/>
            </a:pPr>
            <a:r>
              <a:rPr lang="en-US" sz="2800" dirty="0">
                <a:solidFill>
                  <a:srgbClr val="002060"/>
                </a:solidFill>
              </a:rPr>
              <a:t>Describe how plastics are used in the horticulture industry</a:t>
            </a:r>
          </a:p>
          <a:p>
            <a:pPr marL="457200" indent="-457200">
              <a:buFont typeface="+mj-lt"/>
              <a:buAutoNum type="arabicPeriod"/>
            </a:pPr>
            <a:endParaRPr lang="en-US" sz="2800" dirty="0">
              <a:solidFill>
                <a:srgbClr val="002060"/>
              </a:solidFill>
            </a:endParaRPr>
          </a:p>
          <a:p>
            <a:pPr marL="457200" indent="-457200">
              <a:buFont typeface="+mj-lt"/>
              <a:buAutoNum type="arabicPeriod"/>
            </a:pPr>
            <a:r>
              <a:rPr lang="en-GB" sz="2800" dirty="0">
                <a:solidFill>
                  <a:srgbClr val="002060"/>
                </a:solidFill>
              </a:rPr>
              <a:t>Using mulch film and tree guards as case studies, explain the potential environmental impact of plastic use</a:t>
            </a:r>
          </a:p>
          <a:p>
            <a:pPr marL="457200" indent="-457200">
              <a:buFont typeface="+mj-lt"/>
              <a:buAutoNum type="arabicPeriod"/>
            </a:pPr>
            <a:endParaRPr lang="en-GB" sz="2800" dirty="0">
              <a:solidFill>
                <a:srgbClr val="002060"/>
              </a:solidFill>
            </a:endParaRPr>
          </a:p>
          <a:p>
            <a:pPr marL="457200" indent="-457200">
              <a:buFont typeface="+mj-lt"/>
              <a:buAutoNum type="arabicPeriod"/>
            </a:pPr>
            <a:r>
              <a:rPr lang="en-GB" sz="2800" dirty="0">
                <a:solidFill>
                  <a:srgbClr val="002060"/>
                </a:solidFill>
              </a:rPr>
              <a:t>Outline </a:t>
            </a:r>
            <a:r>
              <a:rPr lang="en-US" sz="2800" dirty="0">
                <a:solidFill>
                  <a:srgbClr val="002060"/>
                </a:solidFill>
              </a:rPr>
              <a:t>waste management legislation and regulation within horticulture</a:t>
            </a:r>
          </a:p>
        </p:txBody>
      </p:sp>
      <p:pic>
        <p:nvPicPr>
          <p:cNvPr id="4" name="Picture 3" descr="Some waste fly tipped on the edge of a field, including black plastic bags and plastic pipes.">
            <a:extLst>
              <a:ext uri="{FF2B5EF4-FFF2-40B4-BE49-F238E27FC236}">
                <a16:creationId xmlns:a16="http://schemas.microsoft.com/office/drawing/2014/main" id="{11443383-76DF-4313-8E8D-9EA90E9B5DE6}"/>
              </a:ext>
            </a:extLst>
          </p:cNvPr>
          <p:cNvPicPr>
            <a:picLocks noChangeAspect="1"/>
          </p:cNvPicPr>
          <p:nvPr/>
        </p:nvPicPr>
        <p:blipFill>
          <a:blip r:embed="rId3"/>
          <a:stretch>
            <a:fillRect/>
          </a:stretch>
        </p:blipFill>
        <p:spPr>
          <a:xfrm>
            <a:off x="8156448" y="1748003"/>
            <a:ext cx="3326153" cy="2225854"/>
          </a:xfrm>
          <a:prstGeom prst="rect">
            <a:avLst/>
          </a:prstGeom>
        </p:spPr>
      </p:pic>
    </p:spTree>
    <p:extLst>
      <p:ext uri="{BB962C8B-B14F-4D97-AF65-F5344CB8AC3E}">
        <p14:creationId xmlns:p14="http://schemas.microsoft.com/office/powerpoint/2010/main" val="34463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828F-46F6-0045-AA9E-1744C437EFAB}"/>
              </a:ext>
            </a:extLst>
          </p:cNvPr>
          <p:cNvSpPr>
            <a:spLocks noGrp="1"/>
          </p:cNvSpPr>
          <p:nvPr>
            <p:ph type="title"/>
          </p:nvPr>
        </p:nvSpPr>
        <p:spPr>
          <a:xfrm>
            <a:off x="743752" y="40219"/>
            <a:ext cx="10515600" cy="1325563"/>
          </a:xfrm>
        </p:spPr>
        <p:txBody>
          <a:bodyPr>
            <a:normAutofit/>
          </a:bodyPr>
          <a:lstStyle/>
          <a:p>
            <a:r>
              <a:rPr lang="en-US" sz="4000" b="0" dirty="0"/>
              <a:t>Feedback and contact</a:t>
            </a:r>
          </a:p>
        </p:txBody>
      </p:sp>
      <p:sp>
        <p:nvSpPr>
          <p:cNvPr id="11" name="TextBox 10">
            <a:extLst>
              <a:ext uri="{FF2B5EF4-FFF2-40B4-BE49-F238E27FC236}">
                <a16:creationId xmlns:a16="http://schemas.microsoft.com/office/drawing/2014/main" id="{4FCAA2D3-9FBD-4422-93F5-C4E4D79DAC18}"/>
              </a:ext>
            </a:extLst>
          </p:cNvPr>
          <p:cNvSpPr txBox="1"/>
          <p:nvPr/>
        </p:nvSpPr>
        <p:spPr>
          <a:xfrm>
            <a:off x="743752" y="1243921"/>
            <a:ext cx="2436859" cy="461665"/>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Social media</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2350" y="3541717"/>
            <a:ext cx="1985963" cy="1362916"/>
          </a:xfrm>
          <a:prstGeom prst="rect">
            <a:avLst/>
          </a:prstGeom>
        </p:spPr>
      </p:pic>
      <p:sp>
        <p:nvSpPr>
          <p:cNvPr id="6" name="TextBox 5"/>
          <p:cNvSpPr txBox="1"/>
          <p:nvPr/>
        </p:nvSpPr>
        <p:spPr>
          <a:xfrm>
            <a:off x="541992" y="5122576"/>
            <a:ext cx="22463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en-GB" sz="3200" b="0" i="0" u="none" strike="noStrike" kern="1200" cap="none" spc="0" normalizeH="0" baseline="0" noProof="0" dirty="0" err="1">
                <a:ln>
                  <a:noFill/>
                </a:ln>
                <a:solidFill>
                  <a:srgbClr val="FFFFFF"/>
                </a:solidFill>
                <a:effectLst/>
                <a:uLnTx/>
                <a:uFillTx/>
                <a:latin typeface="Calibri" panose="020F0502020204030204"/>
                <a:ea typeface="+mn-ea"/>
                <a:cs typeface="+mn-cs"/>
              </a:rPr>
              <a:t>plastic_eu</a:t>
            </a:r>
            <a:endParaRPr kumimoji="0" lang="en-GB"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B7DEFD0-3AD6-4C9D-AFCF-BC51F6342011}"/>
              </a:ext>
            </a:extLst>
          </p:cNvPr>
          <p:cNvSpPr txBox="1"/>
          <p:nvPr/>
        </p:nvSpPr>
        <p:spPr>
          <a:xfrm>
            <a:off x="3344636" y="1243921"/>
            <a:ext cx="2436859" cy="461665"/>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Website</a:t>
            </a:r>
          </a:p>
        </p:txBody>
      </p:sp>
      <p:pic>
        <p:nvPicPr>
          <p:cNvPr id="7" name="Picture 6" descr="A sandy beach with a sandcastle made from pieces of microplastic. There are two plastic lobster moulds and a plastic spade next to the sandcas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636" y="1962149"/>
            <a:ext cx="4411571" cy="2942483"/>
          </a:xfrm>
          <a:prstGeom prst="rect">
            <a:avLst/>
          </a:prstGeom>
        </p:spPr>
      </p:pic>
      <p:sp>
        <p:nvSpPr>
          <p:cNvPr id="8" name="Rectangle 7"/>
          <p:cNvSpPr/>
          <p:nvPr/>
        </p:nvSpPr>
        <p:spPr>
          <a:xfrm>
            <a:off x="3417921" y="5245686"/>
            <a:ext cx="53561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https://preventingplasticpollution.com/</a:t>
            </a:r>
          </a:p>
        </p:txBody>
      </p:sp>
      <p:sp>
        <p:nvSpPr>
          <p:cNvPr id="9" name="TextBox 8">
            <a:extLst>
              <a:ext uri="{FF2B5EF4-FFF2-40B4-BE49-F238E27FC236}">
                <a16:creationId xmlns:a16="http://schemas.microsoft.com/office/drawing/2014/main" id="{287DCF3B-7478-4C54-AE90-AABEB2224C47}"/>
              </a:ext>
            </a:extLst>
          </p:cNvPr>
          <p:cNvSpPr txBox="1"/>
          <p:nvPr/>
        </p:nvSpPr>
        <p:spPr>
          <a:xfrm>
            <a:off x="8918616" y="1365782"/>
            <a:ext cx="3140033" cy="830997"/>
          </a:xfrm>
          <a:prstGeom prst="rect">
            <a:avLst/>
          </a:prstGeom>
          <a:noFill/>
        </p:spPr>
        <p:txBody>
          <a:bodyPr wrap="square" rtlCol="0">
            <a:spAutoFit/>
          </a:bodyPr>
          <a:lstStyle/>
          <a:p>
            <a:r>
              <a:rPr lang="en-GB" sz="2400" dirty="0" err="1">
                <a:solidFill>
                  <a:schemeClr val="bg1"/>
                </a:solidFill>
                <a:latin typeface="Arial" panose="020B0604020202020204" pitchFamily="34" charset="0"/>
                <a:cs typeface="Arial" panose="020B0604020202020204" pitchFamily="34" charset="0"/>
              </a:rPr>
              <a:t>Slido</a:t>
            </a:r>
            <a:r>
              <a:rPr lang="en-GB" sz="2400" dirty="0">
                <a:solidFill>
                  <a:schemeClr val="bg1"/>
                </a:solidFill>
                <a:latin typeface="Arial" panose="020B0604020202020204" pitchFamily="34" charset="0"/>
                <a:cs typeface="Arial" panose="020B0604020202020204" pitchFamily="34" charset="0"/>
              </a:rPr>
              <a:t> survey for feedback and pledge</a:t>
            </a:r>
          </a:p>
        </p:txBody>
      </p:sp>
      <p:pic>
        <p:nvPicPr>
          <p:cNvPr id="12" name="Picture 11" descr="QR code for Slido feedback">
            <a:extLst>
              <a:ext uri="{FF2B5EF4-FFF2-40B4-BE49-F238E27FC236}">
                <a16:creationId xmlns:a16="http://schemas.microsoft.com/office/drawing/2014/main" id="{B5BBA388-3F4C-48E8-BA15-FB0A4890D8A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998730" y="2475758"/>
            <a:ext cx="2390775" cy="2428875"/>
          </a:xfrm>
          <a:prstGeom prst="rect">
            <a:avLst/>
          </a:prstGeom>
        </p:spPr>
      </p:pic>
      <p:sp>
        <p:nvSpPr>
          <p:cNvPr id="4" name="TextBox 3"/>
          <p:cNvSpPr txBox="1"/>
          <p:nvPr/>
        </p:nvSpPr>
        <p:spPr>
          <a:xfrm>
            <a:off x="8998730" y="5245686"/>
            <a:ext cx="274466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#PPPHorticulture</a:t>
            </a:r>
          </a:p>
        </p:txBody>
      </p:sp>
    </p:spTree>
    <p:extLst>
      <p:ext uri="{BB962C8B-B14F-4D97-AF65-F5344CB8AC3E}">
        <p14:creationId xmlns:p14="http://schemas.microsoft.com/office/powerpoint/2010/main" val="374099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3C29CBA-5AFB-43BB-8E5C-E32E8DDC6BCC}"/>
              </a:ext>
            </a:extLst>
          </p:cNvPr>
          <p:cNvSpPr txBox="1">
            <a:spLocks noGrp="1"/>
          </p:cNvSpPr>
          <p:nvPr>
            <p:ph type="title" idx="4294967295"/>
          </p:nvPr>
        </p:nvSpPr>
        <p:spPr>
          <a:xfrm>
            <a:off x="640949" y="177578"/>
            <a:ext cx="1148309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will the future look like? </a:t>
            </a:r>
            <a:br>
              <a:rPr kumimoji="0" lang="en-GB"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GB"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Circular economy</a:t>
            </a:r>
          </a:p>
        </p:txBody>
      </p:sp>
      <p:pic>
        <p:nvPicPr>
          <p:cNvPr id="19" name="Picture 18" descr="A diagram representing the circular economy. A circle with the word circular economy in the centre and a continuous ring of 5 arrows around the outside. The top arrow contains the words Design/manufacture, the following arrows contain the words   Retailer, then Consumer/householder/ LAs, then Re-use/repair/recycling, then Recycling sector "/>
          <p:cNvPicPr>
            <a:picLocks noChangeAspect="1"/>
          </p:cNvPicPr>
          <p:nvPr/>
        </p:nvPicPr>
        <p:blipFill>
          <a:blip r:embed="rId3"/>
          <a:stretch>
            <a:fillRect/>
          </a:stretch>
        </p:blipFill>
        <p:spPr>
          <a:xfrm>
            <a:off x="756833" y="1673440"/>
            <a:ext cx="4181889" cy="3933883"/>
          </a:xfrm>
          <a:prstGeom prst="rect">
            <a:avLst/>
          </a:prstGeom>
        </p:spPr>
      </p:pic>
      <p:sp>
        <p:nvSpPr>
          <p:cNvPr id="20" name="TextBox 19"/>
          <p:cNvSpPr txBox="1"/>
          <p:nvPr/>
        </p:nvSpPr>
        <p:spPr>
          <a:xfrm>
            <a:off x="756833" y="5349903"/>
            <a:ext cx="28532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Image courtesy of WRAP</a:t>
            </a:r>
          </a:p>
        </p:txBody>
      </p:sp>
      <p:pic>
        <p:nvPicPr>
          <p:cNvPr id="21" name="Picture 2" descr="A green T-shirt with a recycling symbol printed on the front hanging on a washing line under a blue sky, image has the BBC news logo 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497" y="2081740"/>
            <a:ext cx="46736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489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A5BAF0-2F0B-44CB-9548-913EF0BF58AB}"/>
              </a:ext>
            </a:extLst>
          </p:cNvPr>
          <p:cNvSpPr txBox="1">
            <a:spLocks noGrp="1"/>
          </p:cNvSpPr>
          <p:nvPr>
            <p:ph type="title" idx="4294967295"/>
          </p:nvPr>
        </p:nvSpPr>
        <p:spPr>
          <a:xfrm>
            <a:off x="828470" y="372830"/>
            <a:ext cx="1148309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will the future look like? </a:t>
            </a:r>
            <a:br>
              <a:rPr kumimoji="0" lang="en-GB"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GB"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Circular economy in practice</a:t>
            </a:r>
          </a:p>
        </p:txBody>
      </p:sp>
      <p:sp>
        <p:nvSpPr>
          <p:cNvPr id="6" name="Rounded Rectangle 5"/>
          <p:cNvSpPr/>
          <p:nvPr/>
        </p:nvSpPr>
        <p:spPr>
          <a:xfrm>
            <a:off x="828470" y="1967028"/>
            <a:ext cx="3563916" cy="788293"/>
          </a:xfrm>
          <a:prstGeom prst="roundRect">
            <a:avLst/>
          </a:prstGeom>
          <a:solidFill>
            <a:srgbClr val="00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Extension activity </a:t>
            </a:r>
            <a:r>
              <a:rPr lang="en-GB" sz="2400" dirty="0">
                <a:solidFill>
                  <a:srgbClr val="FFFFFF"/>
                </a:solidFill>
                <a:latin typeface="Arial" panose="020B0604020202020204" pitchFamily="34" charset="0"/>
                <a:cs typeface="Arial" panose="020B0604020202020204" pitchFamily="34" charset="0"/>
              </a:rPr>
              <a:t>1</a:t>
            </a:r>
            <a:endPar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828470" y="2755321"/>
            <a:ext cx="10535060"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Consider one use of plastics in the </a:t>
            </a:r>
            <a:r>
              <a:rPr lang="en-GB" sz="2400" dirty="0">
                <a:solidFill>
                  <a:srgbClr val="120059"/>
                </a:solidFill>
                <a:latin typeface="Arial" panose="020B0604020202020204" pitchFamily="34" charset="0"/>
                <a:cs typeface="Arial" panose="020B0604020202020204" pitchFamily="34" charset="0"/>
              </a:rPr>
              <a:t>horticulture</a:t>
            </a:r>
            <a:r>
              <a:rPr kumimoji="0" lang="en-GB" sz="2400" b="0" i="0" u="none" strike="noStrike" kern="1200" cap="none" spc="0" normalizeH="0" baseline="0" noProof="0" dirty="0">
                <a:ln>
                  <a:noFill/>
                </a:ln>
                <a:solidFill>
                  <a:srgbClr val="120059"/>
                </a:solidFill>
                <a:effectLst/>
                <a:uLnTx/>
                <a:uFillTx/>
                <a:latin typeface="Arial" panose="020B0604020202020204" pitchFamily="34" charset="0"/>
                <a:ea typeface="+mn-ea"/>
                <a:cs typeface="Arial" panose="020B0604020202020204" pitchFamily="34" charset="0"/>
              </a:rPr>
              <a:t> industry, can you think of a new approach to this practice that could reduce waste and drive a more circular economy, to protect the environment and ensure the industry contributes to a sustainable future?</a:t>
            </a:r>
          </a:p>
        </p:txBody>
      </p:sp>
    </p:spTree>
    <p:extLst>
      <p:ext uri="{BB962C8B-B14F-4D97-AF65-F5344CB8AC3E}">
        <p14:creationId xmlns:p14="http://schemas.microsoft.com/office/powerpoint/2010/main" val="124106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file"/>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6655" y="3016251"/>
            <a:ext cx="2668207" cy="2159977"/>
          </a:xfrm>
          <a:prstGeom prst="rect">
            <a:avLst/>
          </a:prstGeom>
        </p:spPr>
      </p:pic>
      <p:sp>
        <p:nvSpPr>
          <p:cNvPr id="2" name="Title 1">
            <a:extLst>
              <a:ext uri="{FF2B5EF4-FFF2-40B4-BE49-F238E27FC236}">
                <a16:creationId xmlns:a16="http://schemas.microsoft.com/office/drawing/2014/main" id="{3E7C828F-46F6-0045-AA9E-1744C437EFAB}"/>
              </a:ext>
            </a:extLst>
          </p:cNvPr>
          <p:cNvSpPr>
            <a:spLocks noGrp="1"/>
          </p:cNvSpPr>
          <p:nvPr>
            <p:ph type="title"/>
          </p:nvPr>
        </p:nvSpPr>
        <p:spPr>
          <a:xfrm>
            <a:off x="838200" y="-38099"/>
            <a:ext cx="10515600" cy="1325563"/>
          </a:xfrm>
        </p:spPr>
        <p:txBody>
          <a:bodyPr>
            <a:normAutofit/>
          </a:bodyPr>
          <a:lstStyle/>
          <a:p>
            <a:r>
              <a:rPr lang="en-US" sz="4000" b="0" dirty="0"/>
              <a:t>Further resources</a:t>
            </a:r>
          </a:p>
        </p:txBody>
      </p:sp>
      <p:pic>
        <p:nvPicPr>
          <p:cNvPr id="4" name="Picture 3">
            <a:hlinkClick r:id="rId5" action="ppaction://hlinkfile"/>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91450" y="823913"/>
            <a:ext cx="3562350" cy="1733550"/>
          </a:xfrm>
          <a:prstGeom prst="rect">
            <a:avLst/>
          </a:prstGeom>
        </p:spPr>
      </p:pic>
      <p:pic>
        <p:nvPicPr>
          <p:cNvPr id="6" name="Picture 5" descr="A river flowing through a landscape with pictures representing different sources of plastic ">
            <a:hlinkClick r:id="rId7"/>
            <a:extLs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1476866"/>
            <a:ext cx="6576646" cy="3699362"/>
          </a:xfrm>
          <a:prstGeom prst="rect">
            <a:avLst/>
          </a:prstGeom>
        </p:spPr>
      </p:pic>
    </p:spTree>
    <p:extLst>
      <p:ext uri="{BB962C8B-B14F-4D97-AF65-F5344CB8AC3E}">
        <p14:creationId xmlns:p14="http://schemas.microsoft.com/office/powerpoint/2010/main" val="400265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364" y="-118401"/>
            <a:ext cx="11017865" cy="1325563"/>
          </a:xfrm>
        </p:spPr>
        <p:txBody>
          <a:bodyPr>
            <a:normAutofit/>
          </a:bodyPr>
          <a:lstStyle/>
          <a:p>
            <a:r>
              <a:rPr lang="en-GB" sz="4000" b="0" dirty="0"/>
              <a:t>Extension Activity 2: Regulations in Practice</a:t>
            </a:r>
          </a:p>
        </p:txBody>
      </p:sp>
      <p:sp>
        <p:nvSpPr>
          <p:cNvPr id="9" name="TextBox 8">
            <a:extLst>
              <a:ext uri="{FF2B5EF4-FFF2-40B4-BE49-F238E27FC236}">
                <a16:creationId xmlns:a16="http://schemas.microsoft.com/office/drawing/2014/main" id="{EE0E5E97-1EAA-4ECF-A616-4316EF6AF229}"/>
              </a:ext>
            </a:extLst>
          </p:cNvPr>
          <p:cNvSpPr txBox="1"/>
          <p:nvPr/>
        </p:nvSpPr>
        <p:spPr>
          <a:xfrm>
            <a:off x="422364" y="1012954"/>
            <a:ext cx="8409214" cy="5201424"/>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In groups read one of the four waste scenarios provided,  how would you deal with the waste in each example? You may need to research using some of the links provided. For each case think about:</a:t>
            </a:r>
          </a:p>
          <a:p>
            <a:endParaRPr lang="en-GB" sz="2400" dirty="0">
              <a:solidFill>
                <a:schemeClr val="bg1"/>
              </a:solidFill>
              <a:latin typeface="Arial" panose="020B0604020202020204" pitchFamily="34" charset="0"/>
              <a:cs typeface="Arial" panose="020B0604020202020204" pitchFamily="34" charset="0"/>
            </a:endParaRPr>
          </a:p>
          <a:p>
            <a:pPr marL="457200" indent="-457200">
              <a:buAutoNum type="arabicPeriod"/>
            </a:pPr>
            <a:r>
              <a:rPr lang="en-GB" sz="2400" dirty="0">
                <a:solidFill>
                  <a:schemeClr val="bg1"/>
                </a:solidFill>
                <a:latin typeface="Arial" panose="020B0604020202020204" pitchFamily="34" charset="0"/>
                <a:cs typeface="Arial" panose="020B0604020202020204" pitchFamily="34" charset="0"/>
              </a:rPr>
              <a:t>Potential pathways that could result in plastic escaping into the environment</a:t>
            </a:r>
          </a:p>
          <a:p>
            <a:pPr marL="457200" indent="-457200">
              <a:buAutoNum type="arabicPeriod"/>
            </a:pPr>
            <a:endParaRPr lang="en-GB" sz="2400" dirty="0">
              <a:solidFill>
                <a:schemeClr val="bg1"/>
              </a:solidFill>
              <a:latin typeface="Arial" panose="020B0604020202020204" pitchFamily="34" charset="0"/>
              <a:cs typeface="Arial" panose="020B0604020202020204" pitchFamily="34" charset="0"/>
            </a:endParaRPr>
          </a:p>
          <a:p>
            <a:pPr marL="457200" indent="-457200">
              <a:buAutoNum type="arabicPeriod"/>
            </a:pPr>
            <a:r>
              <a:rPr lang="en-GB" sz="2400" dirty="0">
                <a:solidFill>
                  <a:schemeClr val="bg1"/>
                </a:solidFill>
                <a:latin typeface="Arial" panose="020B0604020202020204" pitchFamily="34" charset="0"/>
                <a:cs typeface="Arial" panose="020B0604020202020204" pitchFamily="34" charset="0"/>
              </a:rPr>
              <a:t>How you could follow the waste hierarchy to minimise the amount of plastic waste produced</a:t>
            </a:r>
          </a:p>
          <a:p>
            <a:pPr marL="457200" indent="-457200">
              <a:buAutoNum type="arabicPeriod"/>
            </a:pPr>
            <a:endParaRPr lang="en-GB" sz="2400" dirty="0">
              <a:solidFill>
                <a:schemeClr val="bg1"/>
              </a:solidFill>
              <a:latin typeface="Arial" panose="020B0604020202020204" pitchFamily="34" charset="0"/>
              <a:cs typeface="Arial" panose="020B0604020202020204" pitchFamily="34" charset="0"/>
            </a:endParaRPr>
          </a:p>
          <a:p>
            <a:pPr marL="457200" indent="-457200">
              <a:buAutoNum type="arabicPeriod"/>
            </a:pPr>
            <a:r>
              <a:rPr lang="en-GB" sz="2400" dirty="0">
                <a:solidFill>
                  <a:schemeClr val="bg1"/>
                </a:solidFill>
                <a:latin typeface="Arial" panose="020B0604020202020204" pitchFamily="34" charset="0"/>
                <a:cs typeface="Arial" panose="020B0604020202020204" pitchFamily="34" charset="0"/>
              </a:rPr>
              <a:t>How you would mange the waste and ensure you follow the waste duty of care regulations</a:t>
            </a:r>
          </a:p>
          <a:p>
            <a:endParaRPr lang="en-GB" sz="2000" dirty="0">
              <a:solidFill>
                <a:schemeClr val="bg1"/>
              </a:solidFill>
              <a:latin typeface="Arial" panose="020B0604020202020204" pitchFamily="34" charset="0"/>
              <a:cs typeface="Arial" panose="020B0604020202020204" pitchFamily="34" charset="0"/>
            </a:endParaRPr>
          </a:p>
        </p:txBody>
      </p:sp>
      <p:pic>
        <p:nvPicPr>
          <p:cNvPr id="11" name="Picture 10" descr="Some plastic plant pots, with plastic plant labels in a plastic tray.">
            <a:extLst>
              <a:ext uri="{FF2B5EF4-FFF2-40B4-BE49-F238E27FC236}">
                <a16:creationId xmlns:a16="http://schemas.microsoft.com/office/drawing/2014/main" id="{4660A426-1BAE-4988-9E61-48FAA58963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14043" y="1834547"/>
            <a:ext cx="3190284" cy="2392714"/>
          </a:xfrm>
          <a:prstGeom prst="rect">
            <a:avLst/>
          </a:prstGeom>
        </p:spPr>
      </p:pic>
    </p:spTree>
    <p:extLst>
      <p:ext uri="{BB962C8B-B14F-4D97-AF65-F5344CB8AC3E}">
        <p14:creationId xmlns:p14="http://schemas.microsoft.com/office/powerpoint/2010/main" val="279671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98475"/>
            <a:ext cx="10515600" cy="1325563"/>
          </a:xfrm>
        </p:spPr>
        <p:txBody>
          <a:bodyPr/>
          <a:lstStyle/>
          <a:p>
            <a:r>
              <a:rPr lang="en-GB" dirty="0">
                <a:solidFill>
                  <a:srgbClr val="001173"/>
                </a:solidFill>
              </a:rPr>
              <a:t>Lecture 3: Waste management</a:t>
            </a:r>
            <a:br>
              <a:rPr lang="en-GB" dirty="0">
                <a:solidFill>
                  <a:srgbClr val="001173"/>
                </a:solidFill>
              </a:rPr>
            </a:br>
            <a:r>
              <a:rPr lang="en-GB" dirty="0">
                <a:solidFill>
                  <a:srgbClr val="001173"/>
                </a:solidFill>
              </a:rPr>
              <a:t>learning outcomes</a:t>
            </a:r>
          </a:p>
        </p:txBody>
      </p:sp>
      <p:sp>
        <p:nvSpPr>
          <p:cNvPr id="4" name="Content Placeholder 3"/>
          <p:cNvSpPr>
            <a:spLocks noGrp="1"/>
          </p:cNvSpPr>
          <p:nvPr>
            <p:ph idx="1"/>
          </p:nvPr>
        </p:nvSpPr>
        <p:spPr>
          <a:xfrm>
            <a:off x="838200" y="2008187"/>
            <a:ext cx="10655085" cy="4351338"/>
          </a:xfrm>
        </p:spPr>
        <p:txBody>
          <a:bodyPr>
            <a:normAutofit/>
          </a:bodyPr>
          <a:lstStyle/>
          <a:p>
            <a:r>
              <a:rPr lang="en-GB" dirty="0">
                <a:solidFill>
                  <a:srgbClr val="001173"/>
                </a:solidFill>
                <a:cs typeface="Times New Roman" panose="02020603050405020304" pitchFamily="18" charset="0"/>
              </a:rPr>
              <a:t>Describe the waste hierarchy</a:t>
            </a:r>
          </a:p>
          <a:p>
            <a:endParaRPr lang="en-GB" dirty="0">
              <a:solidFill>
                <a:srgbClr val="001173"/>
              </a:solidFill>
              <a:cs typeface="Times New Roman" panose="02020603050405020304" pitchFamily="18" charset="0"/>
            </a:endParaRPr>
          </a:p>
          <a:p>
            <a:r>
              <a:rPr lang="en-GB" dirty="0">
                <a:solidFill>
                  <a:srgbClr val="001173"/>
                </a:solidFill>
              </a:rPr>
              <a:t>Outline waste regulation using examples of good waste management, and waste crime as a consequence of poor waste management</a:t>
            </a:r>
          </a:p>
          <a:p>
            <a:endParaRPr lang="en-GB" dirty="0">
              <a:solidFill>
                <a:srgbClr val="001173"/>
              </a:solidFill>
            </a:endParaRPr>
          </a:p>
          <a:p>
            <a:pPr lvl="0"/>
            <a:r>
              <a:rPr lang="en-GB" dirty="0">
                <a:solidFill>
                  <a:srgbClr val="001173"/>
                </a:solidFill>
              </a:rPr>
              <a:t>Apply the waste hierarchy to the horticulture industry</a:t>
            </a:r>
          </a:p>
          <a:p>
            <a:pPr lvl="0"/>
            <a:endParaRPr lang="en-GB" dirty="0">
              <a:solidFill>
                <a:srgbClr val="001173"/>
              </a:solidFill>
            </a:endParaRPr>
          </a:p>
          <a:p>
            <a:endParaRPr lang="en-GB" dirty="0">
              <a:solidFill>
                <a:schemeClr val="tx2"/>
              </a:solidFill>
            </a:endParaRPr>
          </a:p>
        </p:txBody>
      </p:sp>
    </p:spTree>
    <p:extLst>
      <p:ext uri="{BB962C8B-B14F-4D97-AF65-F5344CB8AC3E}">
        <p14:creationId xmlns:p14="http://schemas.microsoft.com/office/powerpoint/2010/main" val="575350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788" y="211322"/>
            <a:ext cx="4045124" cy="1325563"/>
          </a:xfrm>
        </p:spPr>
        <p:txBody>
          <a:bodyPr/>
          <a:lstStyle/>
          <a:p>
            <a:r>
              <a:rPr lang="en-GB" b="0" dirty="0">
                <a:solidFill>
                  <a:srgbClr val="120059"/>
                </a:solidFill>
              </a:rPr>
              <a:t>5 minute recap</a:t>
            </a:r>
          </a:p>
        </p:txBody>
      </p:sp>
      <p:pic>
        <p:nvPicPr>
          <p:cNvPr id="8" name="Picture 7" descr="image of a clock fac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919" y="497483"/>
            <a:ext cx="679867" cy="679867"/>
          </a:xfrm>
          <a:prstGeom prst="rect">
            <a:avLst/>
          </a:prstGeom>
        </p:spPr>
      </p:pic>
      <p:sp>
        <p:nvSpPr>
          <p:cNvPr id="3" name="Content Placeholder 2"/>
          <p:cNvSpPr>
            <a:spLocks noGrp="1"/>
          </p:cNvSpPr>
          <p:nvPr>
            <p:ph idx="1"/>
          </p:nvPr>
        </p:nvSpPr>
        <p:spPr>
          <a:xfrm>
            <a:off x="656919" y="1711772"/>
            <a:ext cx="5304266" cy="4057529"/>
          </a:xfrm>
        </p:spPr>
        <p:txBody>
          <a:bodyPr/>
          <a:lstStyle/>
          <a:p>
            <a:r>
              <a:rPr lang="en-GB" dirty="0">
                <a:solidFill>
                  <a:srgbClr val="120059"/>
                </a:solidFill>
                <a:latin typeface="Arial" panose="020B0604020202020204" pitchFamily="34" charset="0"/>
                <a:cs typeface="Arial" panose="020B0604020202020204" pitchFamily="34" charset="0"/>
              </a:rPr>
              <a:t>Recall two different plastics used in the horticulture industry</a:t>
            </a:r>
          </a:p>
          <a:p>
            <a:endParaRPr lang="en-GB" dirty="0">
              <a:solidFill>
                <a:srgbClr val="120059"/>
              </a:solidFill>
              <a:latin typeface="Arial" panose="020B0604020202020204" pitchFamily="34" charset="0"/>
              <a:cs typeface="Arial" panose="020B0604020202020204" pitchFamily="34" charset="0"/>
            </a:endParaRPr>
          </a:p>
          <a:p>
            <a:r>
              <a:rPr lang="en-GB" dirty="0">
                <a:solidFill>
                  <a:srgbClr val="120059"/>
                </a:solidFill>
                <a:latin typeface="Arial" panose="020B0604020202020204" pitchFamily="34" charset="0"/>
                <a:cs typeface="Arial" panose="020B0604020202020204" pitchFamily="34" charset="0"/>
              </a:rPr>
              <a:t>List two suggestions to minimise plastic loss to the environment from horticultural practices</a:t>
            </a:r>
          </a:p>
          <a:p>
            <a:endParaRPr lang="en-GB" dirty="0">
              <a:solidFill>
                <a:srgbClr val="120059"/>
              </a:solidFill>
              <a:latin typeface="Arial" panose="020B0604020202020204" pitchFamily="34" charset="0"/>
              <a:cs typeface="Arial" panose="020B0604020202020204" pitchFamily="34" charset="0"/>
            </a:endParaRPr>
          </a:p>
        </p:txBody>
      </p:sp>
      <p:pic>
        <p:nvPicPr>
          <p:cNvPr id="6" name="Picture 5" descr="Some plastic plant pots, with plastic plant labels in a plastic tray.">
            <a:extLst>
              <a:ext uri="{FF2B5EF4-FFF2-40B4-BE49-F238E27FC236}">
                <a16:creationId xmlns:a16="http://schemas.microsoft.com/office/drawing/2014/main" id="{5EE0ADD5-836C-44E0-88F8-CAD1658E6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46313" y="1112095"/>
            <a:ext cx="4916902" cy="3687678"/>
          </a:xfrm>
          <a:prstGeom prst="rect">
            <a:avLst/>
          </a:prstGeom>
        </p:spPr>
      </p:pic>
    </p:spTree>
    <p:extLst>
      <p:ext uri="{BB962C8B-B14F-4D97-AF65-F5344CB8AC3E}">
        <p14:creationId xmlns:p14="http://schemas.microsoft.com/office/powerpoint/2010/main" val="67656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E878-A7AC-4830-92F1-FDAE74F54BAE}"/>
              </a:ext>
            </a:extLst>
          </p:cNvPr>
          <p:cNvSpPr>
            <a:spLocks noGrp="1"/>
          </p:cNvSpPr>
          <p:nvPr>
            <p:ph type="title"/>
          </p:nvPr>
        </p:nvSpPr>
        <p:spPr>
          <a:xfrm>
            <a:off x="689382" y="469682"/>
            <a:ext cx="10813235" cy="1325563"/>
          </a:xfrm>
        </p:spPr>
        <p:txBody>
          <a:bodyPr/>
          <a:lstStyle/>
          <a:p>
            <a:r>
              <a:rPr lang="en-GB" b="0" dirty="0"/>
              <a:t>How to minimise waste</a:t>
            </a:r>
            <a:br>
              <a:rPr lang="en-GB" b="0" dirty="0"/>
            </a:br>
            <a:r>
              <a:rPr lang="en-GB" b="0" dirty="0"/>
              <a:t>The waste hierarchy</a:t>
            </a:r>
          </a:p>
        </p:txBody>
      </p:sp>
      <p:pic>
        <p:nvPicPr>
          <p:cNvPr id="4" name="Picture 3" descr="An image showing the waste hierarchy, with Avoid, Reduce, Reuse, Recycle, listed left to right in that order of priority ">
            <a:extLst>
              <a:ext uri="{FF2B5EF4-FFF2-40B4-BE49-F238E27FC236}">
                <a16:creationId xmlns:a16="http://schemas.microsoft.com/office/drawing/2014/main" id="{71A85AE9-2DE9-4028-A8A2-8C4EEED98ED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199000"/>
                    </a14:imgEffect>
                    <a14:imgEffect>
                      <a14:brightnessContrast bright="-7000" contrast="90000"/>
                    </a14:imgEffect>
                  </a14:imgLayer>
                </a14:imgProps>
              </a:ext>
            </a:extLst>
          </a:blip>
          <a:stretch>
            <a:fillRect/>
          </a:stretch>
        </p:blipFill>
        <p:spPr>
          <a:xfrm>
            <a:off x="689382" y="2338925"/>
            <a:ext cx="9983755" cy="2352641"/>
          </a:xfrm>
          <a:prstGeom prst="rect">
            <a:avLst/>
          </a:prstGeom>
        </p:spPr>
      </p:pic>
    </p:spTree>
    <p:extLst>
      <p:ext uri="{BB962C8B-B14F-4D97-AF65-F5344CB8AC3E}">
        <p14:creationId xmlns:p14="http://schemas.microsoft.com/office/powerpoint/2010/main" val="171609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C57A-300A-4864-8341-781A5FB73390}"/>
              </a:ext>
            </a:extLst>
          </p:cNvPr>
          <p:cNvSpPr>
            <a:spLocks noGrp="1"/>
          </p:cNvSpPr>
          <p:nvPr>
            <p:ph type="title"/>
          </p:nvPr>
        </p:nvSpPr>
        <p:spPr>
          <a:xfrm>
            <a:off x="668215" y="0"/>
            <a:ext cx="10515600" cy="1325563"/>
          </a:xfrm>
        </p:spPr>
        <p:txBody>
          <a:bodyPr/>
          <a:lstStyle/>
          <a:p>
            <a:r>
              <a:rPr lang="en-GB" b="0" dirty="0"/>
              <a:t>Waste hierarchy</a:t>
            </a:r>
          </a:p>
        </p:txBody>
      </p:sp>
      <p:sp>
        <p:nvSpPr>
          <p:cNvPr id="4" name="Rectangle 3"/>
          <p:cNvSpPr/>
          <p:nvPr/>
        </p:nvSpPr>
        <p:spPr>
          <a:xfrm>
            <a:off x="668215" y="1090897"/>
            <a:ext cx="10738538" cy="5509200"/>
          </a:xfrm>
          <a:prstGeom prst="rect">
            <a:avLst/>
          </a:prstGeom>
        </p:spPr>
        <p:txBody>
          <a:bodyPr wrap="square">
            <a:spAutoFit/>
          </a:bodyPr>
          <a:lstStyle/>
          <a:p>
            <a:r>
              <a:rPr lang="en-GB" sz="2200" b="1" dirty="0">
                <a:latin typeface="Arial" panose="020B0604020202020204" pitchFamily="34" charset="0"/>
                <a:ea typeface="Calibri" panose="020F0502020204030204" pitchFamily="34" charset="0"/>
              </a:rPr>
              <a:t>Avoid</a:t>
            </a:r>
          </a:p>
          <a:p>
            <a:pPr marL="342900" indent="-342900">
              <a:buFont typeface="Arial" panose="020B0604020202020204" pitchFamily="34" charset="0"/>
              <a:buChar char="•"/>
            </a:pPr>
            <a:r>
              <a:rPr lang="en-GB" sz="2200" dirty="0">
                <a:latin typeface="Arial" panose="020B0604020202020204" pitchFamily="34" charset="0"/>
                <a:ea typeface="Calibri" panose="020F0502020204030204" pitchFamily="34" charset="0"/>
              </a:rPr>
              <a:t>Do you need it and does it need to be made of plastic?</a:t>
            </a:r>
          </a:p>
          <a:p>
            <a:endParaRPr lang="en-GB" sz="2200"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Reduce</a:t>
            </a: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Can you buy fewer bigger bags?</a:t>
            </a: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Can you purchase items with less unnecessary packaging?</a:t>
            </a:r>
          </a:p>
          <a:p>
            <a:pPr marL="342900" indent="-342900">
              <a:buFont typeface="Arial" panose="020B0604020202020204" pitchFamily="34" charset="0"/>
              <a:buChar char="•"/>
            </a:pPr>
            <a:endParaRPr lang="en-GB" sz="2200"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Reuse</a:t>
            </a: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Can you reuse or fix something you have already?</a:t>
            </a: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Can you get something second hand that someone else no longer needs?</a:t>
            </a: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Can you buy more durable products that are designed to be reused more times?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Do your suppliers offer a refill/take-back scheme? If not, can you ask for one?</a:t>
            </a:r>
          </a:p>
          <a:p>
            <a:endParaRPr lang="en-GB" sz="2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200" b="1"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endParaRPr lang="en-GB" sz="2200" dirty="0">
              <a:latin typeface="Arial" panose="020B0604020202020204" pitchFamily="34" charset="0"/>
              <a:ea typeface="Calibri" panose="020F0502020204030204" pitchFamily="34" charset="0"/>
            </a:endParaRPr>
          </a:p>
        </p:txBody>
      </p:sp>
      <p:pic>
        <p:nvPicPr>
          <p:cNvPr id="9" name="Picture 8" descr="three plastic plant pots on a black plastic tray">
            <a:extLst>
              <a:ext uri="{FF2B5EF4-FFF2-40B4-BE49-F238E27FC236}">
                <a16:creationId xmlns:a16="http://schemas.microsoft.com/office/drawing/2014/main" id="{8AE31E2F-802A-4E30-83B0-1AC4F6869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5323" y="1090897"/>
            <a:ext cx="2662364" cy="1977767"/>
          </a:xfrm>
          <a:prstGeom prst="rect">
            <a:avLst/>
          </a:prstGeom>
        </p:spPr>
      </p:pic>
    </p:spTree>
    <p:extLst>
      <p:ext uri="{BB962C8B-B14F-4D97-AF65-F5344CB8AC3E}">
        <p14:creationId xmlns:p14="http://schemas.microsoft.com/office/powerpoint/2010/main" val="2646518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AE7F-94BB-4FC7-8699-032087FD4175}"/>
              </a:ext>
            </a:extLst>
          </p:cNvPr>
          <p:cNvSpPr>
            <a:spLocks noGrp="1"/>
          </p:cNvSpPr>
          <p:nvPr>
            <p:ph type="title"/>
          </p:nvPr>
        </p:nvSpPr>
        <p:spPr>
          <a:xfrm>
            <a:off x="548640" y="100444"/>
            <a:ext cx="10515600" cy="1325563"/>
          </a:xfrm>
        </p:spPr>
        <p:txBody>
          <a:bodyPr/>
          <a:lstStyle/>
          <a:p>
            <a:r>
              <a:rPr lang="en-GB" b="0" dirty="0"/>
              <a:t>Waste hierarchy continued</a:t>
            </a:r>
          </a:p>
        </p:txBody>
      </p:sp>
      <p:sp>
        <p:nvSpPr>
          <p:cNvPr id="8" name="Rectangle 7"/>
          <p:cNvSpPr/>
          <p:nvPr/>
        </p:nvSpPr>
        <p:spPr>
          <a:xfrm>
            <a:off x="548641" y="1426007"/>
            <a:ext cx="8693330" cy="5262979"/>
          </a:xfrm>
          <a:prstGeom prst="rect">
            <a:avLst/>
          </a:prstGeom>
        </p:spPr>
        <p:txBody>
          <a:bodyPr wrap="square">
            <a:spAutoFit/>
          </a:bodyPr>
          <a:lstStyle/>
          <a:p>
            <a:r>
              <a:rPr lang="en-GB" sz="2400" b="1" dirty="0">
                <a:latin typeface="Arial" panose="020B0604020202020204" pitchFamily="34" charset="0"/>
                <a:ea typeface="Calibri" panose="020F0502020204030204" pitchFamily="34" charset="0"/>
              </a:rPr>
              <a:t>As a last resort recycle</a:t>
            </a:r>
          </a:p>
          <a:p>
            <a:pPr marL="342900" indent="-342900">
              <a:buFont typeface="Arial" panose="020B0604020202020204" pitchFamily="34" charset="0"/>
              <a:buChar char="•"/>
            </a:pPr>
            <a:r>
              <a:rPr lang="en-GB" sz="2400" dirty="0">
                <a:latin typeface="Arial" panose="020B0604020202020204" pitchFamily="34" charset="0"/>
                <a:ea typeface="Calibri" panose="020F0502020204030204" pitchFamily="34" charset="0"/>
              </a:rPr>
              <a:t>Choose materials that can be easily recycled e.g. where different types of plastic can be easily separated and sorted</a:t>
            </a:r>
          </a:p>
          <a:p>
            <a:endParaRPr lang="en-GB" sz="240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GB" sz="2400" dirty="0">
                <a:latin typeface="Arial" panose="020B0604020202020204" pitchFamily="34" charset="0"/>
                <a:ea typeface="Calibri" panose="020F0502020204030204" pitchFamily="34" charset="0"/>
              </a:rPr>
              <a:t>Make sure waste is properly cleaned and segregated to support recycling efforts</a:t>
            </a:r>
          </a:p>
          <a:p>
            <a:pPr marL="342900" indent="-342900">
              <a:buFont typeface="Arial" panose="020B0604020202020204" pitchFamily="34" charset="0"/>
              <a:buChar char="•"/>
            </a:pPr>
            <a:endParaRPr lang="en-GB" sz="240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GB" sz="2400" dirty="0">
                <a:latin typeface="Arial" panose="020B0604020202020204" pitchFamily="34" charset="0"/>
                <a:ea typeface="Calibri" panose="020F0502020204030204" pitchFamily="34" charset="0"/>
              </a:rPr>
              <a:t>Plant pots that are carbon pigment free (e.g. taupe coloured) may be more easily recycled</a:t>
            </a:r>
          </a:p>
          <a:p>
            <a:endParaRPr lang="en-GB" sz="2400" dirty="0">
              <a:latin typeface="Arial" panose="020B0604020202020204" pitchFamily="34" charset="0"/>
              <a:ea typeface="Calibri" panose="020F0502020204030204" pitchFamily="34" charset="0"/>
            </a:endParaRPr>
          </a:p>
          <a:p>
            <a:endParaRPr lang="en-GB" sz="2400" dirty="0">
              <a:latin typeface="Arial" panose="020B0604020202020204" pitchFamily="34" charset="0"/>
              <a:ea typeface="Calibri" panose="020F0502020204030204" pitchFamily="34" charset="0"/>
              <a:cs typeface="Arial" panose="020B0604020202020204" pitchFamily="34" charset="0"/>
            </a:endParaRPr>
          </a:p>
          <a:p>
            <a:endParaRPr lang="en-GB" sz="2400" b="1" u="sng" dirty="0">
              <a:latin typeface="Arial" panose="020B0604020202020204" pitchFamily="34" charset="0"/>
              <a:ea typeface="Calibri" panose="020F0502020204030204" pitchFamily="34" charset="0"/>
              <a:cs typeface="Arial" panose="020B0604020202020204" pitchFamily="34" charset="0"/>
            </a:endParaRPr>
          </a:p>
          <a:p>
            <a:endParaRPr lang="en-GB" sz="2400" dirty="0">
              <a:latin typeface="Arial" panose="020B0604020202020204" pitchFamily="34" charset="0"/>
              <a:ea typeface="Calibri" panose="020F0502020204030204" pitchFamily="34" charset="0"/>
            </a:endParaRPr>
          </a:p>
          <a:p>
            <a:endParaRPr lang="en-GB" sz="2400" dirty="0">
              <a:latin typeface="Arial" panose="020B0604020202020204" pitchFamily="34" charset="0"/>
              <a:ea typeface="Calibri" panose="020F0502020204030204" pitchFamily="34" charset="0"/>
            </a:endParaRPr>
          </a:p>
        </p:txBody>
      </p:sp>
      <p:sp>
        <p:nvSpPr>
          <p:cNvPr id="5" name="Freeform 383" descr="A green recycling bin with the recycle logo on">
            <a:extLst>
              <a:ext uri="{FF2B5EF4-FFF2-40B4-BE49-F238E27FC236}">
                <a16:creationId xmlns:a16="http://schemas.microsoft.com/office/drawing/2014/main" id="{2335CEB3-5185-483F-9B83-6DE0480BC836}"/>
              </a:ext>
            </a:extLst>
          </p:cNvPr>
          <p:cNvSpPr>
            <a:spLocks noEditPoints="1"/>
          </p:cNvSpPr>
          <p:nvPr/>
        </p:nvSpPr>
        <p:spPr bwMode="auto">
          <a:xfrm>
            <a:off x="9470571" y="1426007"/>
            <a:ext cx="2149884" cy="3124345"/>
          </a:xfrm>
          <a:custGeom>
            <a:avLst/>
            <a:gdLst>
              <a:gd name="T0" fmla="*/ 93 w 578"/>
              <a:gd name="T1" fmla="*/ 0 h 714"/>
              <a:gd name="T2" fmla="*/ 0 w 578"/>
              <a:gd name="T3" fmla="*/ 137 h 714"/>
              <a:gd name="T4" fmla="*/ 64 w 578"/>
              <a:gd name="T5" fmla="*/ 651 h 714"/>
              <a:gd name="T6" fmla="*/ 465 w 578"/>
              <a:gd name="T7" fmla="*/ 714 h 714"/>
              <a:gd name="T8" fmla="*/ 554 w 578"/>
              <a:gd name="T9" fmla="*/ 137 h 714"/>
              <a:gd name="T10" fmla="*/ 578 w 578"/>
              <a:gd name="T11" fmla="*/ 81 h 714"/>
              <a:gd name="T12" fmla="*/ 446 w 578"/>
              <a:gd name="T13" fmla="*/ 373 h 714"/>
              <a:gd name="T14" fmla="*/ 420 w 578"/>
              <a:gd name="T15" fmla="*/ 411 h 714"/>
              <a:gd name="T16" fmla="*/ 352 w 578"/>
              <a:gd name="T17" fmla="*/ 346 h 714"/>
              <a:gd name="T18" fmla="*/ 447 w 578"/>
              <a:gd name="T19" fmla="*/ 373 h 714"/>
              <a:gd name="T20" fmla="*/ 222 w 578"/>
              <a:gd name="T21" fmla="*/ 218 h 714"/>
              <a:gd name="T22" fmla="*/ 338 w 578"/>
              <a:gd name="T23" fmla="*/ 206 h 714"/>
              <a:gd name="T24" fmla="*/ 245 w 578"/>
              <a:gd name="T25" fmla="*/ 325 h 714"/>
              <a:gd name="T26" fmla="*/ 222 w 578"/>
              <a:gd name="T27" fmla="*/ 218 h 714"/>
              <a:gd name="T28" fmla="*/ 126 w 578"/>
              <a:gd name="T29" fmla="*/ 407 h 714"/>
              <a:gd name="T30" fmla="*/ 136 w 578"/>
              <a:gd name="T31" fmla="*/ 364 h 714"/>
              <a:gd name="T32" fmla="*/ 136 w 578"/>
              <a:gd name="T33" fmla="*/ 334 h 714"/>
              <a:gd name="T34" fmla="*/ 212 w 578"/>
              <a:gd name="T35" fmla="*/ 364 h 714"/>
              <a:gd name="T36" fmla="*/ 212 w 578"/>
              <a:gd name="T37" fmla="*/ 378 h 714"/>
              <a:gd name="T38" fmla="*/ 171 w 578"/>
              <a:gd name="T39" fmla="*/ 486 h 714"/>
              <a:gd name="T40" fmla="*/ 203 w 578"/>
              <a:gd name="T41" fmla="*/ 494 h 714"/>
              <a:gd name="T42" fmla="*/ 184 w 578"/>
              <a:gd name="T43" fmla="*/ 453 h 714"/>
              <a:gd name="T44" fmla="*/ 276 w 578"/>
              <a:gd name="T45" fmla="*/ 427 h 714"/>
              <a:gd name="T46" fmla="*/ 316 w 578"/>
              <a:gd name="T47" fmla="*/ 230 h 714"/>
              <a:gd name="T48" fmla="*/ 364 w 578"/>
              <a:gd name="T49" fmla="*/ 231 h 714"/>
              <a:gd name="T50" fmla="*/ 394 w 578"/>
              <a:gd name="T51" fmla="*/ 253 h 714"/>
              <a:gd name="T52" fmla="*/ 310 w 578"/>
              <a:gd name="T53" fmla="*/ 301 h 714"/>
              <a:gd name="T54" fmla="*/ 302 w 578"/>
              <a:gd name="T55" fmla="*/ 257 h 714"/>
              <a:gd name="T56" fmla="*/ 410 w 578"/>
              <a:gd name="T57" fmla="*/ 482 h 714"/>
              <a:gd name="T58" fmla="*/ 339 w 578"/>
              <a:gd name="T59" fmla="*/ 494 h 714"/>
              <a:gd name="T60" fmla="*/ 309 w 578"/>
              <a:gd name="T61" fmla="*/ 459 h 714"/>
              <a:gd name="T62" fmla="*/ 338 w 578"/>
              <a:gd name="T63" fmla="*/ 422 h 714"/>
              <a:gd name="T64" fmla="*/ 456 w 578"/>
              <a:gd name="T65" fmla="*/ 40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8" h="714">
                <a:moveTo>
                  <a:pt x="479" y="0"/>
                </a:moveTo>
                <a:lnTo>
                  <a:pt x="93" y="0"/>
                </a:lnTo>
                <a:lnTo>
                  <a:pt x="0" y="81"/>
                </a:lnTo>
                <a:lnTo>
                  <a:pt x="0" y="137"/>
                </a:lnTo>
                <a:lnTo>
                  <a:pt x="25" y="137"/>
                </a:lnTo>
                <a:cubicBezTo>
                  <a:pt x="28" y="183"/>
                  <a:pt x="60" y="624"/>
                  <a:pt x="64" y="651"/>
                </a:cubicBezTo>
                <a:cubicBezTo>
                  <a:pt x="67" y="686"/>
                  <a:pt x="96" y="713"/>
                  <a:pt x="132" y="714"/>
                </a:cubicBezTo>
                <a:lnTo>
                  <a:pt x="465" y="714"/>
                </a:lnTo>
                <a:cubicBezTo>
                  <a:pt x="489" y="714"/>
                  <a:pt x="524" y="704"/>
                  <a:pt x="531" y="648"/>
                </a:cubicBezTo>
                <a:cubicBezTo>
                  <a:pt x="538" y="587"/>
                  <a:pt x="553" y="181"/>
                  <a:pt x="554" y="137"/>
                </a:cubicBezTo>
                <a:lnTo>
                  <a:pt x="578" y="137"/>
                </a:lnTo>
                <a:lnTo>
                  <a:pt x="578" y="81"/>
                </a:lnTo>
                <a:lnTo>
                  <a:pt x="479" y="0"/>
                </a:lnTo>
                <a:close/>
                <a:moveTo>
                  <a:pt x="446" y="373"/>
                </a:moveTo>
                <a:cubicBezTo>
                  <a:pt x="451" y="381"/>
                  <a:pt x="450" y="390"/>
                  <a:pt x="445" y="397"/>
                </a:cubicBezTo>
                <a:cubicBezTo>
                  <a:pt x="439" y="406"/>
                  <a:pt x="430" y="411"/>
                  <a:pt x="420" y="411"/>
                </a:cubicBezTo>
                <a:lnTo>
                  <a:pt x="389" y="411"/>
                </a:lnTo>
                <a:lnTo>
                  <a:pt x="352" y="346"/>
                </a:lnTo>
                <a:lnTo>
                  <a:pt x="412" y="313"/>
                </a:lnTo>
                <a:cubicBezTo>
                  <a:pt x="424" y="334"/>
                  <a:pt x="447" y="373"/>
                  <a:pt x="447" y="373"/>
                </a:cubicBezTo>
                <a:lnTo>
                  <a:pt x="446" y="373"/>
                </a:lnTo>
                <a:close/>
                <a:moveTo>
                  <a:pt x="222" y="218"/>
                </a:moveTo>
                <a:cubicBezTo>
                  <a:pt x="227" y="210"/>
                  <a:pt x="236" y="206"/>
                  <a:pt x="245" y="206"/>
                </a:cubicBezTo>
                <a:lnTo>
                  <a:pt x="338" y="206"/>
                </a:lnTo>
                <a:cubicBezTo>
                  <a:pt x="324" y="206"/>
                  <a:pt x="312" y="212"/>
                  <a:pt x="305" y="224"/>
                </a:cubicBezTo>
                <a:lnTo>
                  <a:pt x="245" y="325"/>
                </a:lnTo>
                <a:lnTo>
                  <a:pt x="181" y="289"/>
                </a:lnTo>
                <a:cubicBezTo>
                  <a:pt x="181" y="289"/>
                  <a:pt x="214" y="231"/>
                  <a:pt x="222" y="218"/>
                </a:cubicBezTo>
                <a:close/>
                <a:moveTo>
                  <a:pt x="171" y="486"/>
                </a:moveTo>
                <a:lnTo>
                  <a:pt x="126" y="407"/>
                </a:lnTo>
                <a:cubicBezTo>
                  <a:pt x="121" y="399"/>
                  <a:pt x="121" y="390"/>
                  <a:pt x="126" y="382"/>
                </a:cubicBezTo>
                <a:lnTo>
                  <a:pt x="136" y="364"/>
                </a:lnTo>
                <a:lnTo>
                  <a:pt x="149" y="341"/>
                </a:lnTo>
                <a:lnTo>
                  <a:pt x="136" y="334"/>
                </a:lnTo>
                <a:lnTo>
                  <a:pt x="195" y="334"/>
                </a:lnTo>
                <a:lnTo>
                  <a:pt x="212" y="364"/>
                </a:lnTo>
                <a:lnTo>
                  <a:pt x="224" y="384"/>
                </a:lnTo>
                <a:lnTo>
                  <a:pt x="212" y="378"/>
                </a:lnTo>
                <a:lnTo>
                  <a:pt x="171" y="449"/>
                </a:lnTo>
                <a:cubicBezTo>
                  <a:pt x="165" y="461"/>
                  <a:pt x="165" y="475"/>
                  <a:pt x="171" y="486"/>
                </a:cubicBezTo>
                <a:close/>
                <a:moveTo>
                  <a:pt x="276" y="494"/>
                </a:moveTo>
                <a:lnTo>
                  <a:pt x="203" y="494"/>
                </a:lnTo>
                <a:cubicBezTo>
                  <a:pt x="195" y="494"/>
                  <a:pt x="187" y="489"/>
                  <a:pt x="183" y="482"/>
                </a:cubicBezTo>
                <a:cubicBezTo>
                  <a:pt x="178" y="472"/>
                  <a:pt x="178" y="461"/>
                  <a:pt x="184" y="453"/>
                </a:cubicBezTo>
                <a:lnTo>
                  <a:pt x="199" y="427"/>
                </a:lnTo>
                <a:lnTo>
                  <a:pt x="276" y="427"/>
                </a:lnTo>
                <a:lnTo>
                  <a:pt x="276" y="494"/>
                </a:lnTo>
                <a:close/>
                <a:moveTo>
                  <a:pt x="316" y="230"/>
                </a:moveTo>
                <a:cubicBezTo>
                  <a:pt x="320" y="222"/>
                  <a:pt x="329" y="216"/>
                  <a:pt x="339" y="217"/>
                </a:cubicBezTo>
                <a:cubicBezTo>
                  <a:pt x="349" y="217"/>
                  <a:pt x="359" y="222"/>
                  <a:pt x="364" y="231"/>
                </a:cubicBezTo>
                <a:cubicBezTo>
                  <a:pt x="368" y="237"/>
                  <a:pt x="381" y="260"/>
                  <a:pt x="381" y="260"/>
                </a:cubicBezTo>
                <a:lnTo>
                  <a:pt x="394" y="253"/>
                </a:lnTo>
                <a:lnTo>
                  <a:pt x="366" y="301"/>
                </a:lnTo>
                <a:lnTo>
                  <a:pt x="310" y="301"/>
                </a:lnTo>
                <a:lnTo>
                  <a:pt x="322" y="294"/>
                </a:lnTo>
                <a:lnTo>
                  <a:pt x="302" y="257"/>
                </a:lnTo>
                <a:lnTo>
                  <a:pt x="316" y="230"/>
                </a:lnTo>
                <a:close/>
                <a:moveTo>
                  <a:pt x="410" y="482"/>
                </a:moveTo>
                <a:cubicBezTo>
                  <a:pt x="405" y="490"/>
                  <a:pt x="396" y="494"/>
                  <a:pt x="387" y="494"/>
                </a:cubicBezTo>
                <a:lnTo>
                  <a:pt x="339" y="494"/>
                </a:lnTo>
                <a:lnTo>
                  <a:pt x="339" y="509"/>
                </a:lnTo>
                <a:lnTo>
                  <a:pt x="309" y="459"/>
                </a:lnTo>
                <a:lnTo>
                  <a:pt x="338" y="410"/>
                </a:lnTo>
                <a:lnTo>
                  <a:pt x="338" y="422"/>
                </a:lnTo>
                <a:lnTo>
                  <a:pt x="423" y="422"/>
                </a:lnTo>
                <a:cubicBezTo>
                  <a:pt x="436" y="422"/>
                  <a:pt x="449" y="416"/>
                  <a:pt x="456" y="404"/>
                </a:cubicBezTo>
                <a:lnTo>
                  <a:pt x="410" y="482"/>
                </a:lnTo>
                <a:close/>
              </a:path>
            </a:pathLst>
          </a:custGeom>
          <a:solidFill>
            <a:srgbClr val="00AF41"/>
          </a:solidFill>
          <a:ln>
            <a:noFill/>
          </a:ln>
        </p:spPr>
        <p:txBody>
          <a:bodyPr vert="horz" wrap="square" lIns="91440" tIns="45720" rIns="91440" bIns="45720" numCol="1" anchor="t" anchorCtr="0" compatLnSpc="1">
            <a:prstTxWarp prst="textNoShape">
              <a:avLst/>
            </a:prstTxWarp>
          </a:bodyPr>
          <a:lstStyle/>
          <a:p>
            <a:endParaRPr lang="en-GB" kern="1200"/>
          </a:p>
        </p:txBody>
      </p:sp>
    </p:spTree>
    <p:extLst>
      <p:ext uri="{BB962C8B-B14F-4D97-AF65-F5344CB8AC3E}">
        <p14:creationId xmlns:p14="http://schemas.microsoft.com/office/powerpoint/2010/main" val="233290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0" dirty="0">
                <a:solidFill>
                  <a:srgbClr val="002060"/>
                </a:solidFill>
                <a:latin typeface="Arial" panose="020B0604020202020204" pitchFamily="34" charset="0"/>
                <a:cs typeface="Arial" panose="020B0604020202020204" pitchFamily="34" charset="0"/>
              </a:rPr>
              <a:t>Whose responsibility is it to manage land based waste?</a:t>
            </a:r>
          </a:p>
        </p:txBody>
      </p:sp>
      <p:sp>
        <p:nvSpPr>
          <p:cNvPr id="4" name="Content Placeholder 3"/>
          <p:cNvSpPr>
            <a:spLocks noGrp="1"/>
          </p:cNvSpPr>
          <p:nvPr>
            <p:ph idx="1"/>
          </p:nvPr>
        </p:nvSpPr>
        <p:spPr>
          <a:xfrm>
            <a:off x="838200" y="1754885"/>
            <a:ext cx="10712116" cy="4207284"/>
          </a:xfrm>
        </p:spPr>
        <p:txBody>
          <a:bodyPr>
            <a:normAutofit fontScale="92500" lnSpcReduction="10000"/>
          </a:bodyPr>
          <a:lstStyle/>
          <a:p>
            <a:pPr marL="0" indent="0">
              <a:buNone/>
            </a:pPr>
            <a:endParaRPr lang="en-GB" sz="2400" dirty="0">
              <a:solidFill>
                <a:srgbClr val="002060"/>
              </a:solidFill>
              <a:latin typeface="Arial" panose="020B0604020202020204" pitchFamily="34" charset="0"/>
              <a:cs typeface="Arial" panose="020B0604020202020204" pitchFamily="34" charset="0"/>
            </a:endParaRPr>
          </a:p>
          <a:p>
            <a:pPr marL="0" indent="0">
              <a:buNone/>
            </a:pPr>
            <a:r>
              <a:rPr lang="en-GB" sz="2400" dirty="0">
                <a:solidFill>
                  <a:srgbClr val="002060"/>
                </a:solidFill>
                <a:latin typeface="Arial" panose="020B0604020202020204" pitchFamily="34" charset="0"/>
                <a:cs typeface="Arial" panose="020B0604020202020204" pitchFamily="34" charset="0"/>
              </a:rPr>
              <a:t>Examples of different waste:</a:t>
            </a:r>
          </a:p>
          <a:p>
            <a:r>
              <a:rPr lang="en-GB" sz="2400" dirty="0">
                <a:solidFill>
                  <a:srgbClr val="002060"/>
                </a:solidFill>
                <a:latin typeface="Arial" panose="020B0604020202020204" pitchFamily="34" charset="0"/>
                <a:cs typeface="Arial" panose="020B0604020202020204" pitchFamily="34" charset="0"/>
              </a:rPr>
              <a:t>Compost bags, plant pots, tree guards</a:t>
            </a:r>
          </a:p>
          <a:p>
            <a:pPr marL="0" indent="0">
              <a:buNone/>
            </a:pPr>
            <a:endParaRPr lang="en-GB" sz="2400" dirty="0">
              <a:solidFill>
                <a:srgbClr val="002060"/>
              </a:solidFill>
              <a:latin typeface="Arial" panose="020B0604020202020204" pitchFamily="34" charset="0"/>
              <a:cs typeface="Arial" panose="020B0604020202020204" pitchFamily="34" charset="0"/>
            </a:endParaRPr>
          </a:p>
          <a:p>
            <a:pPr marL="0" indent="0">
              <a:buNone/>
            </a:pPr>
            <a:r>
              <a:rPr lang="en-GB" sz="2400" dirty="0">
                <a:solidFill>
                  <a:srgbClr val="002060"/>
                </a:solidFill>
                <a:latin typeface="Arial" panose="020B0604020202020204" pitchFamily="34" charset="0"/>
                <a:cs typeface="Arial" panose="020B0604020202020204" pitchFamily="34" charset="0"/>
              </a:rPr>
              <a:t>Ensure:  </a:t>
            </a:r>
          </a:p>
          <a:p>
            <a:r>
              <a:rPr lang="en-GB" sz="2400" dirty="0">
                <a:solidFill>
                  <a:srgbClr val="002060"/>
                </a:solidFill>
                <a:latin typeface="Arial" panose="020B0604020202020204" pitchFamily="34" charset="0"/>
                <a:cs typeface="Arial" panose="020B0604020202020204" pitchFamily="34" charset="0"/>
              </a:rPr>
              <a:t>Waste is stored securely on site</a:t>
            </a:r>
          </a:p>
          <a:p>
            <a:r>
              <a:rPr lang="en-GB" sz="2400" dirty="0">
                <a:solidFill>
                  <a:srgbClr val="002060"/>
                </a:solidFill>
                <a:latin typeface="Arial" panose="020B0604020202020204" pitchFamily="34" charset="0"/>
                <a:cs typeface="Arial" panose="020B0604020202020204" pitchFamily="34" charset="0"/>
              </a:rPr>
              <a:t>Whoever collects your waste is registered with the EA</a:t>
            </a:r>
          </a:p>
          <a:p>
            <a:r>
              <a:rPr lang="en-GB" sz="2400" dirty="0">
                <a:solidFill>
                  <a:srgbClr val="002060"/>
                </a:solidFill>
                <a:latin typeface="Arial" panose="020B0604020202020204" pitchFamily="34" charset="0"/>
                <a:cs typeface="Arial" panose="020B0604020202020204" pitchFamily="34" charset="0"/>
              </a:rPr>
              <a:t>You know where your waste is going </a:t>
            </a:r>
          </a:p>
          <a:p>
            <a:pPr lvl="1"/>
            <a:r>
              <a:rPr lang="en-GB" sz="2200" dirty="0">
                <a:solidFill>
                  <a:srgbClr val="002060"/>
                </a:solidFill>
                <a:latin typeface="Arial" panose="020B0604020202020204" pitchFamily="34" charset="0"/>
                <a:cs typeface="Arial" panose="020B0604020202020204" pitchFamily="34" charset="0"/>
              </a:rPr>
              <a:t>Waste to energy</a:t>
            </a:r>
          </a:p>
          <a:p>
            <a:pPr lvl="1"/>
            <a:r>
              <a:rPr lang="en-GB" sz="2200" dirty="0">
                <a:solidFill>
                  <a:srgbClr val="002060"/>
                </a:solidFill>
                <a:latin typeface="Arial" panose="020B0604020202020204" pitchFamily="34" charset="0"/>
                <a:cs typeface="Arial" panose="020B0604020202020204" pitchFamily="34" charset="0"/>
              </a:rPr>
              <a:t>Landfill</a:t>
            </a:r>
          </a:p>
          <a:p>
            <a:pPr lvl="1"/>
            <a:r>
              <a:rPr lang="en-GB" sz="2200" dirty="0">
                <a:solidFill>
                  <a:srgbClr val="002060"/>
                </a:solidFill>
                <a:latin typeface="Arial" panose="020B0604020202020204" pitchFamily="34" charset="0"/>
                <a:cs typeface="Arial" panose="020B0604020202020204" pitchFamily="34" charset="0"/>
              </a:rPr>
              <a:t>Recycled</a:t>
            </a:r>
          </a:p>
        </p:txBody>
      </p:sp>
      <p:pic>
        <p:nvPicPr>
          <p:cNvPr id="5" name="Picture 4">
            <a:extLst>
              <a:ext uri="{FF2B5EF4-FFF2-40B4-BE49-F238E27FC236}">
                <a16:creationId xmlns:a16="http://schemas.microsoft.com/office/drawing/2014/main" id="{D0BD0D8E-28E1-4386-9AD7-CA3114D7B4F6}"/>
              </a:ext>
              <a:ext uri="{C183D7F6-B498-43B3-948B-1728B52AA6E4}">
                <adec:decorative xmlns:adec="http://schemas.microsoft.com/office/drawing/2017/decorative" val="1"/>
              </a:ext>
            </a:extLst>
          </p:cNvPr>
          <p:cNvPicPr>
            <a:picLocks noGrp="1" noChangeAspect="1"/>
          </p:cNvPicPr>
          <p:nvPr/>
        </p:nvPicPr>
        <p:blipFill>
          <a:blip r:embed="rId3">
            <a:extLst>
              <a:ext uri="{28A0092B-C50C-407E-A947-70E740481C1C}">
                <a14:useLocalDpi xmlns:a14="http://schemas.microsoft.com/office/drawing/2010/main" val="0"/>
              </a:ext>
            </a:extLst>
          </a:blip>
          <a:srcRect t="15250" b="15250"/>
          <a:stretch>
            <a:fillRect/>
          </a:stretch>
        </p:blipFill>
        <p:spPr>
          <a:xfrm>
            <a:off x="5654090" y="5962169"/>
            <a:ext cx="2025126" cy="574364"/>
          </a:xfrm>
          <a:prstGeom prst="rect">
            <a:avLst/>
          </a:prstGeom>
        </p:spPr>
      </p:pic>
      <p:pic>
        <p:nvPicPr>
          <p:cNvPr id="2" name="Picture 1" descr="An environment agency employee standing in front of a pile of used silage wrap wearing a high viz vest and blue hard hat. They are making notes in a note boo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056" y="1262183"/>
            <a:ext cx="2603744" cy="3905129"/>
          </a:xfrm>
          <a:prstGeom prst="rect">
            <a:avLst/>
          </a:prstGeom>
        </p:spPr>
      </p:pic>
      <p:pic>
        <p:nvPicPr>
          <p:cNvPr id="6" name="Picture 5" descr="A close up of a screen&#10;&#10;Description automatically generated">
            <a:extLst>
              <a:ext uri="{FF2B5EF4-FFF2-40B4-BE49-F238E27FC236}">
                <a16:creationId xmlns:a16="http://schemas.microsoft.com/office/drawing/2014/main" id="{4A63168A-0F22-461A-84CE-9528B8D017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684" y="5849361"/>
            <a:ext cx="4856748" cy="982491"/>
          </a:xfrm>
          <a:prstGeom prst="rect">
            <a:avLst/>
          </a:prstGeom>
        </p:spPr>
      </p:pic>
    </p:spTree>
    <p:extLst>
      <p:ext uri="{BB962C8B-B14F-4D97-AF65-F5344CB8AC3E}">
        <p14:creationId xmlns:p14="http://schemas.microsoft.com/office/powerpoint/2010/main" val="251373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D25E-A430-45DD-BC03-E9A1864867A4}"/>
              </a:ext>
            </a:extLst>
          </p:cNvPr>
          <p:cNvSpPr>
            <a:spLocks noGrp="1"/>
          </p:cNvSpPr>
          <p:nvPr>
            <p:ph type="title"/>
          </p:nvPr>
        </p:nvSpPr>
        <p:spPr>
          <a:xfrm>
            <a:off x="525780" y="97952"/>
            <a:ext cx="10515600" cy="1325563"/>
          </a:xfrm>
        </p:spPr>
        <p:txBody>
          <a:bodyPr/>
          <a:lstStyle/>
          <a:p>
            <a:r>
              <a:rPr lang="en-GB" b="0" dirty="0"/>
              <a:t>What is good waste management?</a:t>
            </a:r>
          </a:p>
        </p:txBody>
      </p:sp>
      <p:sp>
        <p:nvSpPr>
          <p:cNvPr id="14" name="Content Placeholder 2"/>
          <p:cNvSpPr txBox="1">
            <a:spLocks/>
          </p:cNvSpPr>
          <p:nvPr/>
        </p:nvSpPr>
        <p:spPr>
          <a:xfrm>
            <a:off x="525780" y="1434582"/>
            <a:ext cx="5530686" cy="41944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latin typeface="Arial" panose="020B0604020202020204" pitchFamily="34" charset="0"/>
                <a:cs typeface="Arial" panose="020B0604020202020204" pitchFamily="34" charset="0"/>
              </a:rPr>
              <a:t>Separate and sort it</a:t>
            </a:r>
          </a:p>
          <a:p>
            <a:pPr>
              <a:lnSpc>
                <a:spcPct val="100000"/>
              </a:lnSpc>
            </a:pPr>
            <a:r>
              <a:rPr lang="en-GB" sz="2000" dirty="0">
                <a:latin typeface="Arial" panose="020B0604020202020204" pitchFamily="34" charset="0"/>
                <a:cs typeface="Arial" panose="020B0604020202020204" pitchFamily="34" charset="0"/>
              </a:rPr>
              <a:t>Keep it clean</a:t>
            </a:r>
          </a:p>
          <a:p>
            <a:pPr>
              <a:lnSpc>
                <a:spcPct val="100000"/>
              </a:lnSpc>
            </a:pPr>
            <a:r>
              <a:rPr lang="en-GB" sz="2000" dirty="0">
                <a:latin typeface="Arial" panose="020B0604020202020204" pitchFamily="34" charset="0"/>
                <a:cs typeface="Arial" panose="020B0604020202020204" pitchFamily="34" charset="0"/>
              </a:rPr>
              <a:t>Keep it dry</a:t>
            </a:r>
          </a:p>
          <a:p>
            <a:pPr>
              <a:lnSpc>
                <a:spcPct val="100000"/>
              </a:lnSpc>
            </a:pPr>
            <a:r>
              <a:rPr lang="en-GB" sz="2000" dirty="0">
                <a:latin typeface="Arial" panose="020B0604020202020204" pitchFamily="34" charset="0"/>
                <a:cs typeface="Arial" panose="020B0604020202020204" pitchFamily="34" charset="0"/>
              </a:rPr>
              <a:t>Keep it contained </a:t>
            </a:r>
          </a:p>
          <a:p>
            <a:pPr>
              <a:lnSpc>
                <a:spcPct val="100000"/>
              </a:lnSpc>
            </a:pPr>
            <a:r>
              <a:rPr lang="en-GB" sz="2000" dirty="0">
                <a:latin typeface="Arial" panose="020B0604020202020204" pitchFamily="34" charset="0"/>
                <a:cs typeface="Arial" panose="020B0604020202020204" pitchFamily="34" charset="0"/>
              </a:rPr>
              <a:t>Compact it where possible to maximise storage</a:t>
            </a:r>
          </a:p>
          <a:p>
            <a:pPr>
              <a:lnSpc>
                <a:spcPct val="100000"/>
              </a:lnSpc>
            </a:pPr>
            <a:r>
              <a:rPr lang="en-GB" sz="2000" dirty="0">
                <a:latin typeface="Arial" panose="020B0604020202020204" pitchFamily="34" charset="0"/>
                <a:cs typeface="Arial" panose="020B0604020202020204" pitchFamily="34" charset="0"/>
              </a:rPr>
              <a:t>Have it collected by an EA registered waste collector</a:t>
            </a:r>
          </a:p>
          <a:p>
            <a:pPr marL="0" indent="0">
              <a:lnSpc>
                <a:spcPct val="100000"/>
              </a:lnSpc>
              <a:buNone/>
            </a:pPr>
            <a:r>
              <a:rPr lang="en-GB" sz="2000" dirty="0">
                <a:latin typeface="Arial" panose="020B0604020202020204" pitchFamily="34" charset="0"/>
                <a:cs typeface="Arial" panose="020B0604020202020204" pitchFamily="34" charset="0"/>
              </a:rPr>
              <a:t>For more information on your waste duty of care and rules for storing and moving your waste visit </a:t>
            </a:r>
            <a:r>
              <a:rPr lang="en-GB" sz="2000" dirty="0">
                <a:latin typeface="Arial" panose="020B0604020202020204" pitchFamily="34" charset="0"/>
                <a:cs typeface="Arial" panose="020B0604020202020204" pitchFamily="34" charset="0"/>
                <a:hlinkClick r:id="rId3"/>
              </a:rPr>
              <a:t>gov.uk</a:t>
            </a:r>
            <a:r>
              <a:rPr lang="en-GB" sz="2000" dirty="0">
                <a:latin typeface="Arial" panose="020B0604020202020204" pitchFamily="34" charset="0"/>
                <a:cs typeface="Arial" panose="020B0604020202020204" pitchFamily="34" charset="0"/>
              </a:rPr>
              <a:t>.</a:t>
            </a:r>
            <a:endParaRPr lang="en-GB" sz="2000" dirty="0"/>
          </a:p>
          <a:p>
            <a:pPr>
              <a:lnSpc>
                <a:spcPct val="100000"/>
              </a:lnSpc>
            </a:pPr>
            <a:endParaRPr lang="en-GB" sz="20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en-GB" sz="2000" dirty="0"/>
          </a:p>
        </p:txBody>
      </p:sp>
      <p:pic>
        <p:nvPicPr>
          <p:cNvPr id="6" name="Picture 5" descr="three joined images one of some baled waste silage wrap, one of a circular economy logo infront o a recycling plant and one of some rolls of plastic sheeting neatly stacked">
            <a:extLst>
              <a:ext uri="{FF2B5EF4-FFF2-40B4-BE49-F238E27FC236}">
                <a16:creationId xmlns:a16="http://schemas.microsoft.com/office/drawing/2014/main" id="{18416BAC-7A64-4E01-B339-516B699E0D32}"/>
              </a:ext>
            </a:extLst>
          </p:cNvPr>
          <p:cNvPicPr>
            <a:picLocks noChangeAspect="1"/>
          </p:cNvPicPr>
          <p:nvPr/>
        </p:nvPicPr>
        <p:blipFill>
          <a:blip r:embed="rId4"/>
          <a:stretch>
            <a:fillRect/>
          </a:stretch>
        </p:blipFill>
        <p:spPr>
          <a:xfrm>
            <a:off x="6096000" y="1536182"/>
            <a:ext cx="5428723" cy="3264418"/>
          </a:xfrm>
          <a:prstGeom prst="rect">
            <a:avLst/>
          </a:prstGeom>
        </p:spPr>
      </p:pic>
    </p:spTree>
    <p:extLst>
      <p:ext uri="{BB962C8B-B14F-4D97-AF65-F5344CB8AC3E}">
        <p14:creationId xmlns:p14="http://schemas.microsoft.com/office/powerpoint/2010/main" val="2124039286"/>
      </p:ext>
    </p:extLst>
  </p:cSld>
  <p:clrMapOvr>
    <a:masterClrMapping/>
  </p:clrMapOvr>
</p:sld>
</file>

<file path=ppt/theme/theme1.xml><?xml version="1.0" encoding="utf-8"?>
<a:theme xmlns:a="http://schemas.openxmlformats.org/drawingml/2006/main" name="Office Theme">
  <a:themeElements>
    <a:clrScheme name="PPP colours">
      <a:dk1>
        <a:srgbClr val="120059"/>
      </a:dk1>
      <a:lt1>
        <a:srgbClr val="FFFFFF"/>
      </a:lt1>
      <a:dk2>
        <a:srgbClr val="FF695B"/>
      </a:dk2>
      <a:lt2>
        <a:srgbClr val="E7E6E6"/>
      </a:lt2>
      <a:accent1>
        <a:srgbClr val="4472C4"/>
      </a:accent1>
      <a:accent2>
        <a:srgbClr val="FF695B"/>
      </a:accent2>
      <a:accent3>
        <a:srgbClr val="A5A5A5"/>
      </a:accent3>
      <a:accent4>
        <a:srgbClr val="FFC000"/>
      </a:accent4>
      <a:accent5>
        <a:srgbClr val="5B9BD5"/>
      </a:accent5>
      <a:accent6>
        <a:srgbClr val="70AD47"/>
      </a:accent6>
      <a:hlink>
        <a:srgbClr val="FF695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TotalTime>
  <Words>1732</Words>
  <Application>Microsoft Office PowerPoint</Application>
  <PresentationFormat>Widescreen</PresentationFormat>
  <Paragraphs>201</Paragraphs>
  <Slides>24</Slides>
  <Notes>20</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Montserrat</vt:lpstr>
      <vt:lpstr>Office Theme</vt:lpstr>
      <vt:lpstr>1_Office Theme</vt:lpstr>
      <vt:lpstr>Plastics used in the horticulture industry: Lecture 3</vt:lpstr>
      <vt:lpstr>Plastics in the horticulture industry: Course learning outcomes </vt:lpstr>
      <vt:lpstr>Lecture 3: Waste management learning outcomes</vt:lpstr>
      <vt:lpstr>5 minute recap</vt:lpstr>
      <vt:lpstr>How to minimise waste The waste hierarchy</vt:lpstr>
      <vt:lpstr>Waste hierarchy</vt:lpstr>
      <vt:lpstr>Waste hierarchy continued</vt:lpstr>
      <vt:lpstr>Whose responsibility is it to manage land based waste?</vt:lpstr>
      <vt:lpstr>What is good waste management?</vt:lpstr>
      <vt:lpstr>The rules on plastic waste: Dealing with hazardous waste</vt:lpstr>
      <vt:lpstr>The rules on packaging waste: UK producer responsibility regulations</vt:lpstr>
      <vt:lpstr>Case studies: Waste disposal</vt:lpstr>
      <vt:lpstr>Examples of poor waste management or waste crime</vt:lpstr>
      <vt:lpstr>Case studies: Illegal waste disposal</vt:lpstr>
      <vt:lpstr>Activity: Example of waste crime</vt:lpstr>
      <vt:lpstr>Case study: Plant pots</vt:lpstr>
      <vt:lpstr>What are we doing?</vt:lpstr>
      <vt:lpstr>What can you do?</vt:lpstr>
      <vt:lpstr>Solutions- what can you do?</vt:lpstr>
      <vt:lpstr>Feedback and contact</vt:lpstr>
      <vt:lpstr>What will the future look like?  Circular economy</vt:lpstr>
      <vt:lpstr>What will the future look like?  Circular economy in practice</vt:lpstr>
      <vt:lpstr>Further resources</vt:lpstr>
      <vt:lpstr>Extension Activity 2: Regulations in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Jayne Mann</dc:creator>
  <cp:lastModifiedBy>Horrocks, Claire</cp:lastModifiedBy>
  <cp:revision>89</cp:revision>
  <dcterms:created xsi:type="dcterms:W3CDTF">2020-06-15T17:13:09Z</dcterms:created>
  <dcterms:modified xsi:type="dcterms:W3CDTF">2021-10-13T13:59:50Z</dcterms:modified>
</cp:coreProperties>
</file>