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2" r:id="rId3"/>
    <p:sldId id="257" r:id="rId4"/>
    <p:sldId id="258"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32"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B1EDC-2DB0-5847-BBA3-54BC8BD73D2F}" type="datetimeFigureOut">
              <a:rPr lang="en-US" smtClean="0"/>
              <a:t>13/11/20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11434-E184-2847-B774-B83A3A4E9C49}" type="slidenum">
              <a:rPr lang="en-US" smtClean="0"/>
              <a:t>‹#›</a:t>
            </a:fld>
            <a:endParaRPr lang="en-US"/>
          </a:p>
        </p:txBody>
      </p:sp>
    </p:spTree>
    <p:extLst>
      <p:ext uri="{BB962C8B-B14F-4D97-AF65-F5344CB8AC3E}">
        <p14:creationId xmlns:p14="http://schemas.microsoft.com/office/powerpoint/2010/main" val="29284226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11434-E184-2847-B774-B83A3A4E9C49}" type="slidenum">
              <a:rPr lang="en-US" smtClean="0"/>
              <a:t>3</a:t>
            </a:fld>
            <a:endParaRPr lang="en-US"/>
          </a:p>
        </p:txBody>
      </p:sp>
    </p:spTree>
    <p:extLst>
      <p:ext uri="{BB962C8B-B14F-4D97-AF65-F5344CB8AC3E}">
        <p14:creationId xmlns:p14="http://schemas.microsoft.com/office/powerpoint/2010/main" val="383618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p:cNvSpPr/>
          <p:nvPr/>
        </p:nvSpPr>
        <p:spPr>
          <a:xfrm>
            <a:off x="980903"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1267730"/>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3937635" y="1267730"/>
            <a:ext cx="126873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221827" y="2244830"/>
            <a:ext cx="6700347"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221827" y="4682065"/>
            <a:ext cx="6702635"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341256"/>
            <a:ext cx="1165860" cy="485546"/>
          </a:xfrm>
        </p:spPr>
        <p:txBody>
          <a:bodyPr/>
          <a:lstStyle>
            <a:lvl1pPr algn="ctr">
              <a:defRPr sz="1300" spc="0" baseline="0">
                <a:solidFill>
                  <a:srgbClr val="FFFFFF"/>
                </a:solidFill>
                <a:latin typeface="+mn-lt"/>
              </a:defRPr>
            </a:lvl1pPr>
          </a:lstStyle>
          <a:p>
            <a:fld id="{EA0C0817-A112-4847-8014-A94B7D2A4EA3}" type="datetime1">
              <a:rPr lang="en-US" smtClean="0"/>
              <a:pPr/>
              <a:t>13/11/20</a:t>
            </a:fld>
            <a:endParaRPr lang="en-US" dirty="0"/>
          </a:p>
        </p:txBody>
      </p:sp>
      <p:sp>
        <p:nvSpPr>
          <p:cNvPr id="21" name="Footer Placeholder 20"/>
          <p:cNvSpPr>
            <a:spLocks noGrp="1"/>
          </p:cNvSpPr>
          <p:nvPr>
            <p:ph type="ftr" sz="quarter" idx="11"/>
          </p:nvPr>
        </p:nvSpPr>
        <p:spPr>
          <a:xfrm>
            <a:off x="1221827" y="5177408"/>
            <a:ext cx="4297721"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6455191" y="5177408"/>
            <a:ext cx="1466985"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72964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prstClr val="black">
                    <a:lumMod val="75000"/>
                    <a:lumOff val="25000"/>
                  </a:prstClr>
                </a:solidFill>
              </a:rPr>
              <a:pPr/>
              <a:t>13/11/20</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78803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prstClr val="black">
                    <a:lumMod val="75000"/>
                    <a:lumOff val="25000"/>
                  </a:prstClr>
                </a:solidFill>
              </a:rPr>
              <a:pPr/>
              <a:t>13/11/20</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4814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13/11/20</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12813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3" name="Rectangle 22"/>
          <p:cNvSpPr/>
          <p:nvPr/>
        </p:nvSpPr>
        <p:spPr>
          <a:xfrm>
            <a:off x="980903"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1267730"/>
            <a:ext cx="14401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21867" y="2275166"/>
            <a:ext cx="6700266"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3937635" y="1267730"/>
            <a:ext cx="126873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221867" y="4682062"/>
            <a:ext cx="6704838"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89070" y="1344505"/>
            <a:ext cx="116586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pPr/>
              <a:t>13/11/20</a:t>
            </a:fld>
            <a:endParaRPr dirty="0"/>
          </a:p>
        </p:txBody>
      </p:sp>
      <p:sp>
        <p:nvSpPr>
          <p:cNvPr id="5" name="Footer Placeholder 4"/>
          <p:cNvSpPr>
            <a:spLocks noGrp="1"/>
          </p:cNvSpPr>
          <p:nvPr>
            <p:ph type="ftr" sz="quarter" idx="11"/>
          </p:nvPr>
        </p:nvSpPr>
        <p:spPr>
          <a:xfrm>
            <a:off x="1221869" y="5177408"/>
            <a:ext cx="4245101"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6453379" y="5177408"/>
            <a:ext cx="1468754"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23870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4975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2103120"/>
            <a:ext cx="34975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13/11/20</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8303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2074334"/>
            <a:ext cx="349758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2386" y="2792475"/>
            <a:ext cx="349758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44034" y="2074334"/>
            <a:ext cx="349758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44034" y="2792474"/>
            <a:ext cx="349758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13/11/20</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41895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13/11/20</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82964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13/11/20</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39833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607392"/>
            <a:ext cx="2371472"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609600"/>
            <a:ext cx="51435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43651" y="2336800"/>
            <a:ext cx="2371472"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4191000" y="6035040"/>
            <a:ext cx="146685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13/11/20</a:t>
            </a:fld>
            <a:endParaRPr lang="en-US">
              <a:solidFill>
                <a:prstClr val="black">
                  <a:lumMod val="85000"/>
                  <a:lumOff val="15000"/>
                </a:prstClr>
              </a:solidFill>
            </a:endParaRPr>
          </a:p>
        </p:txBody>
      </p:sp>
      <p:sp>
        <p:nvSpPr>
          <p:cNvPr id="9" name="Footer Placeholder 8"/>
          <p:cNvSpPr>
            <a:spLocks noGrp="1"/>
          </p:cNvSpPr>
          <p:nvPr>
            <p:ph type="ftr" sz="quarter" idx="11"/>
          </p:nvPr>
        </p:nvSpPr>
        <p:spPr>
          <a:xfrm>
            <a:off x="514352" y="6035040"/>
            <a:ext cx="3438525" cy="365760"/>
          </a:xfrm>
        </p:spPr>
        <p:txBody>
          <a:bodyPr/>
          <a:lstStyle>
            <a:lvl1pPr algn="l">
              <a:defRPr/>
            </a:lvl1pPr>
          </a:lstStyle>
          <a:p>
            <a:endParaRPr lang="en-US">
              <a:solidFill>
                <a:prstClr val="black">
                  <a:lumMod val="85000"/>
                  <a:lumOff val="15000"/>
                </a:prstClr>
              </a:solidFill>
            </a:endParaRPr>
          </a:p>
        </p:txBody>
      </p:sp>
      <p:sp>
        <p:nvSpPr>
          <p:cNvPr id="11" name="Slide Number Placeholder 10"/>
          <p:cNvSpPr>
            <a:spLocks noGrp="1"/>
          </p:cNvSpPr>
          <p:nvPr>
            <p:ph type="sldNum" sz="quarter" idx="12"/>
          </p:nvPr>
        </p:nvSpPr>
        <p:spPr>
          <a:xfrm>
            <a:off x="7797547" y="6035040"/>
            <a:ext cx="917576"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24767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71451" y="237744"/>
            <a:ext cx="577215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4246753" y="6035040"/>
            <a:ext cx="1553972"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13/11/20</a:t>
            </a:fld>
            <a:endParaRPr lang="en-US" dirty="0"/>
          </a:p>
        </p:txBody>
      </p:sp>
      <p:sp>
        <p:nvSpPr>
          <p:cNvPr id="6" name="Footer Placeholder 5"/>
          <p:cNvSpPr>
            <a:spLocks noGrp="1"/>
          </p:cNvSpPr>
          <p:nvPr>
            <p:ph type="ftr" sz="quarter" idx="11"/>
          </p:nvPr>
        </p:nvSpPr>
        <p:spPr>
          <a:xfrm>
            <a:off x="459487" y="6035040"/>
            <a:ext cx="3441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7797546" y="6035040"/>
            <a:ext cx="918972" cy="365760"/>
          </a:xfrm>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12" name="Rectangle 11">
            <a:extLst>
              <a:ext uri="{FF2B5EF4-FFF2-40B4-BE49-F238E27FC236}">
                <a16:creationId xmlns:a16="http://schemas.microsoft.com/office/drawing/2014/main" xmlns="" id="{F8B3D8CC-BB13-41A5-8F34-B8E84A4F9534}"/>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57938" y="603504"/>
            <a:ext cx="2358581"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6357938" y="2386584"/>
            <a:ext cx="2358581"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9324306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176022" y="237744"/>
            <a:ext cx="8791956"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278892" y="374904"/>
            <a:ext cx="8586216"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2103120"/>
            <a:ext cx="7543800" cy="38496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42597" y="6035040"/>
            <a:ext cx="2169784"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solidFill>
                  <a:prstClr val="black">
                    <a:lumMod val="75000"/>
                    <a:lumOff val="25000"/>
                  </a:prstClr>
                </a:solidFill>
              </a:rPr>
              <a:pPr/>
              <a:t>13/11/20</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800100" y="6035040"/>
            <a:ext cx="436245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7715250" y="6035040"/>
            <a:ext cx="62865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968939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m0jmIDhJTsg" TargetMode="External"/><Relationship Id="rId4" Type="http://schemas.openxmlformats.org/officeDocument/2006/relationships/image" Target="../media/image3.png"/><Relationship Id="rId5" Type="http://schemas.openxmlformats.org/officeDocument/2006/relationships/image" Target="../media/image6.sv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hyperlink" Target="https://www.youtube.com/watch?v=vllh3V8aq-I" TargetMode="External"/><Relationship Id="rId9" Type="http://schemas.openxmlformats.org/officeDocument/2006/relationships/hyperlink" Target="https://www.youtube.com/watch?v=MRZOjSbzo2k&amp;feature=youtu.be" TargetMode="External"/><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5" Type="http://schemas.openxmlformats.org/officeDocument/2006/relationships/image" Target="../media/image6.svg"/><Relationship Id="rId6"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image" Target="../media/image6.svg"/><Relationship Id="rId5" Type="http://schemas.openxmlformats.org/officeDocument/2006/relationships/hyperlink" Target="https://minimalistbaker.com/how-to-make-sauerkraut/" TargetMode="External"/><Relationship Id="rId6" Type="http://schemas.openxmlformats.org/officeDocument/2006/relationships/image" Target="../media/image8.jpeg"/><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xmlns=""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1" y="0"/>
            <a:ext cx="9143984" cy="6857990"/>
          </a:xfrm>
          <a:prstGeom prst="rect">
            <a:avLst/>
          </a:prstGeom>
        </p:spPr>
      </p:pic>
      <p:sp>
        <p:nvSpPr>
          <p:cNvPr id="82" name="Rectangle 81">
            <a:extLst>
              <a:ext uri="{FF2B5EF4-FFF2-40B4-BE49-F238E27FC236}">
                <a16:creationId xmlns:a16="http://schemas.microsoft.com/office/drawing/2014/main" xmlns=""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71303" y="1808532"/>
            <a:ext cx="4089395"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xmlns=""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95758" y="1975104"/>
            <a:ext cx="384048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xmlns="" id="{18C3B467-088C-4F3D-A9A7-105C4E1E20CD}"/>
              </a:ext>
            </a:extLst>
          </p:cNvPr>
          <p:cNvSpPr>
            <a:spLocks noGrp="1"/>
          </p:cNvSpPr>
          <p:nvPr>
            <p:ph type="ctrTitle"/>
          </p:nvPr>
        </p:nvSpPr>
        <p:spPr>
          <a:xfrm>
            <a:off x="4525345" y="2662189"/>
            <a:ext cx="3581306" cy="1630907"/>
          </a:xfrm>
        </p:spPr>
        <p:txBody>
          <a:bodyPr>
            <a:normAutofit/>
          </a:bodyPr>
          <a:lstStyle/>
          <a:p>
            <a:r>
              <a:rPr lang="en-US" sz="4400" dirty="0">
                <a:solidFill>
                  <a:schemeClr val="tx1"/>
                </a:solidFill>
              </a:rPr>
              <a:t>Conscious </a:t>
            </a:r>
            <a:br>
              <a:rPr lang="en-US" sz="4400" dirty="0">
                <a:solidFill>
                  <a:schemeClr val="tx1"/>
                </a:solidFill>
              </a:rPr>
            </a:br>
            <a:r>
              <a:rPr lang="en-US" sz="4400" dirty="0">
                <a:solidFill>
                  <a:schemeClr val="tx1"/>
                </a:solidFill>
              </a:rPr>
              <a:t>Consumers</a:t>
            </a:r>
          </a:p>
        </p:txBody>
      </p:sp>
    </p:spTree>
    <p:extLst>
      <p:ext uri="{BB962C8B-B14F-4D97-AF65-F5344CB8AC3E}">
        <p14:creationId xmlns:p14="http://schemas.microsoft.com/office/powerpoint/2010/main" val="3016819472"/>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39616" y="1628800"/>
            <a:ext cx="3528392" cy="3528392"/>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5" name="Rectangle 4" descr="Apple"/>
          <p:cNvSpPr/>
          <p:nvPr/>
        </p:nvSpPr>
        <p:spPr>
          <a:xfrm>
            <a:off x="3389685" y="2509693"/>
            <a:ext cx="2330463" cy="1815464"/>
          </a:xfrm>
          <a:prstGeom prst="rect">
            <a:avLst/>
          </a:prstGeom>
          <a:blipFill>
            <a:blip r:embed="rId2" cstate="print">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 name="Rectangle 5"/>
          <p:cNvSpPr/>
          <p:nvPr/>
        </p:nvSpPr>
        <p:spPr>
          <a:xfrm>
            <a:off x="777585" y="4797152"/>
            <a:ext cx="7718279" cy="830997"/>
          </a:xfrm>
          <a:prstGeom prst="rect">
            <a:avLst/>
          </a:prstGeom>
        </p:spPr>
        <p:txBody>
          <a:bodyPr wrap="none">
            <a:spAutoFit/>
          </a:bodyPr>
          <a:lstStyle/>
          <a:p>
            <a:pPr algn="ctr" defTabSz="1022350">
              <a:spcBef>
                <a:spcPct val="0"/>
              </a:spcBef>
              <a:spcAft>
                <a:spcPct val="35000"/>
              </a:spcAft>
              <a:defRPr cap="all"/>
            </a:pPr>
            <a:r>
              <a:rPr lang="en-US" sz="4800" cap="all" dirty="0"/>
              <a:t>Personalised Nutrition</a:t>
            </a:r>
          </a:p>
        </p:txBody>
      </p:sp>
    </p:spTree>
    <p:extLst>
      <p:ext uri="{BB962C8B-B14F-4D97-AF65-F5344CB8AC3E}">
        <p14:creationId xmlns:p14="http://schemas.microsoft.com/office/powerpoint/2010/main" val="29564923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3212976"/>
            <a:ext cx="4176464" cy="3168352"/>
          </a:xfrm>
          <a:prstGeom prst="rect">
            <a:avLst/>
          </a:prstGeom>
          <a:solidFill>
            <a:srgbClr val="3C3C3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572000" y="3212976"/>
            <a:ext cx="4176464" cy="3168352"/>
          </a:xfrm>
          <a:prstGeom prst="rect">
            <a:avLst/>
          </a:prstGeom>
          <a:solidFill>
            <a:schemeClr val="tx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07945" y="596802"/>
            <a:ext cx="6768752" cy="986206"/>
          </a:xfrm>
        </p:spPr>
        <p:txBody>
          <a:bodyPr>
            <a:normAutofit/>
          </a:bodyPr>
          <a:lstStyle/>
          <a:p>
            <a:pPr algn="ctr"/>
            <a:r>
              <a:rPr lang="en-GB" sz="2400" b="1" dirty="0" smtClean="0"/>
              <a:t>How do we eat for a healthy microbiome?</a:t>
            </a:r>
            <a:endParaRPr lang="en-GB" sz="2400" dirty="0"/>
          </a:p>
        </p:txBody>
      </p:sp>
      <p:sp>
        <p:nvSpPr>
          <p:cNvPr id="9" name="Text Placeholder 8"/>
          <p:cNvSpPr>
            <a:spLocks noGrp="1"/>
          </p:cNvSpPr>
          <p:nvPr>
            <p:ph type="body" idx="1"/>
          </p:nvPr>
        </p:nvSpPr>
        <p:spPr>
          <a:xfrm>
            <a:off x="395536" y="3284984"/>
            <a:ext cx="4152848" cy="1012894"/>
          </a:xfrm>
        </p:spPr>
        <p:txBody>
          <a:bodyPr>
            <a:normAutofit/>
          </a:bodyPr>
          <a:lstStyle/>
          <a:p>
            <a:pPr algn="ctr"/>
            <a:r>
              <a:rPr lang="en-GB" sz="1600" dirty="0" smtClean="0">
                <a:solidFill>
                  <a:srgbClr val="000000"/>
                </a:solidFill>
              </a:rPr>
              <a:t>Lindsey Hall </a:t>
            </a:r>
          </a:p>
          <a:p>
            <a:pPr algn="ctr"/>
            <a:r>
              <a:rPr lang="en-GB" sz="1600" b="0" dirty="0" smtClean="0">
                <a:solidFill>
                  <a:srgbClr val="000000"/>
                </a:solidFill>
              </a:rPr>
              <a:t>Microbiologist at the Quadram Institute, Norwich</a:t>
            </a:r>
            <a:endParaRPr lang="en-GB" b="0" dirty="0" smtClean="0">
              <a:solidFill>
                <a:srgbClr val="000000"/>
              </a:solidFill>
            </a:endParaRPr>
          </a:p>
        </p:txBody>
      </p:sp>
      <p:sp>
        <p:nvSpPr>
          <p:cNvPr id="10" name="Text Placeholder 9"/>
          <p:cNvSpPr>
            <a:spLocks noGrp="1"/>
          </p:cNvSpPr>
          <p:nvPr>
            <p:ph type="body" sz="quarter" idx="3"/>
          </p:nvPr>
        </p:nvSpPr>
        <p:spPr>
          <a:xfrm>
            <a:off x="4856216" y="3140968"/>
            <a:ext cx="3497580" cy="1224136"/>
          </a:xfrm>
        </p:spPr>
        <p:txBody>
          <a:bodyPr>
            <a:normAutofit/>
          </a:bodyPr>
          <a:lstStyle/>
          <a:p>
            <a:pPr algn="ctr"/>
            <a:endParaRPr lang="en-GB" sz="1600" dirty="0" smtClean="0"/>
          </a:p>
          <a:p>
            <a:pPr algn="ctr"/>
            <a:r>
              <a:rPr lang="en-GB" sz="1600" dirty="0" smtClean="0"/>
              <a:t>Lucy Williamson</a:t>
            </a:r>
          </a:p>
          <a:p>
            <a:pPr algn="ctr"/>
            <a:r>
              <a:rPr lang="en-GB" sz="1600" b="0" dirty="0" smtClean="0"/>
              <a:t>Qualified Vet </a:t>
            </a:r>
            <a:r>
              <a:rPr lang="en-GB" sz="1600" b="0" dirty="0"/>
              <a:t>and Nutritionist, </a:t>
            </a:r>
            <a:r>
              <a:rPr lang="en-GB" sz="1600" b="0" dirty="0" smtClean="0"/>
              <a:t>London</a:t>
            </a:r>
            <a:endParaRPr lang="en-GB" sz="1600" b="0" dirty="0"/>
          </a:p>
          <a:p>
            <a:endParaRPr lang="en-GB" sz="1600" dirty="0"/>
          </a:p>
        </p:txBody>
      </p:sp>
      <p:sp>
        <p:nvSpPr>
          <p:cNvPr id="11" name="Content Placeholder 10"/>
          <p:cNvSpPr>
            <a:spLocks noGrp="1"/>
          </p:cNvSpPr>
          <p:nvPr>
            <p:ph sz="quarter" idx="4"/>
          </p:nvPr>
        </p:nvSpPr>
        <p:spPr>
          <a:xfrm>
            <a:off x="6588224" y="4293096"/>
            <a:ext cx="1980220" cy="1597384"/>
          </a:xfrm>
        </p:spPr>
        <p:txBody>
          <a:bodyPr>
            <a:noAutofit/>
          </a:bodyPr>
          <a:lstStyle/>
          <a:p>
            <a:pPr marL="0" indent="0">
              <a:buNone/>
            </a:pPr>
            <a:r>
              <a:rPr lang="en-GB" sz="1400" b="1" dirty="0" smtClean="0">
                <a:solidFill>
                  <a:schemeClr val="accent3">
                    <a:lumMod val="50000"/>
                  </a:schemeClr>
                </a:solidFill>
                <a:hlinkClick r:id="rId3"/>
              </a:rPr>
              <a:t>Film1</a:t>
            </a:r>
            <a:r>
              <a:rPr lang="en-GB" sz="1400" dirty="0" smtClean="0">
                <a:solidFill>
                  <a:schemeClr val="accent3">
                    <a:lumMod val="50000"/>
                  </a:schemeClr>
                </a:solidFill>
                <a:hlinkClick r:id="rId3"/>
              </a:rPr>
              <a:t>:  Nurturing your Inner Garden: from soil health, to gut health </a:t>
            </a:r>
            <a:endParaRPr lang="en-GB" sz="1400" dirty="0" smtClean="0">
              <a:solidFill>
                <a:schemeClr val="accent3">
                  <a:lumMod val="50000"/>
                </a:schemeClr>
              </a:solidFill>
            </a:endParaRPr>
          </a:p>
        </p:txBody>
      </p:sp>
      <p:sp>
        <p:nvSpPr>
          <p:cNvPr id="4" name="Oval 3"/>
          <p:cNvSpPr/>
          <p:nvPr/>
        </p:nvSpPr>
        <p:spPr>
          <a:xfrm>
            <a:off x="469564" y="491466"/>
            <a:ext cx="1195685" cy="119687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5" name="Rectangle 4" descr="Apple"/>
          <p:cNvSpPr/>
          <p:nvPr/>
        </p:nvSpPr>
        <p:spPr>
          <a:xfrm>
            <a:off x="591801" y="756454"/>
            <a:ext cx="951209" cy="666905"/>
          </a:xfrm>
          <a:prstGeom prst="rect">
            <a:avLst/>
          </a:prstGeom>
          <a:blipFill>
            <a:blip r:embed="rId4" cstate="print">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 name="AutoShape 2" descr="Lindsay Hall - Quadram Instit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Lindsay Hall - Quadram Institute"/>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Lindsay Hall - Quadram Institute"/>
          <p:cNvSpPr>
            <a:spLocks noChangeAspect="1" noChangeArrowheads="1"/>
          </p:cNvSpPr>
          <p:nvPr/>
        </p:nvSpPr>
        <p:spPr bwMode="auto">
          <a:xfrm>
            <a:off x="460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977" y="4401109"/>
            <a:ext cx="1495053" cy="1495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475656" y="1699971"/>
            <a:ext cx="6552728" cy="1354217"/>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Read </a:t>
            </a:r>
            <a:r>
              <a:rPr lang="en-GB" sz="1600" dirty="0"/>
              <a:t>p.5-6 of the Conscious Consumers Workbook </a:t>
            </a:r>
            <a:endParaRPr lang="en-GB" sz="1600" dirty="0" smtClean="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Next watch </a:t>
            </a:r>
            <a:r>
              <a:rPr lang="en-GB" sz="1600" dirty="0"/>
              <a:t>the following </a:t>
            </a:r>
            <a:r>
              <a:rPr lang="en-GB" sz="1600" dirty="0" smtClean="0"/>
              <a:t>films;</a:t>
            </a:r>
          </a:p>
          <a:p>
            <a:pPr marL="285750" indent="-285750">
              <a:buFont typeface="Arial" panose="020B0604020202020204" pitchFamily="34" charset="0"/>
              <a:buChar char="•"/>
            </a:pPr>
            <a:endParaRPr lang="en-GB" dirty="0"/>
          </a:p>
        </p:txBody>
      </p:sp>
      <p:pic>
        <p:nvPicPr>
          <p:cNvPr id="205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27474" t="5287" r="22213" b="22106"/>
          <a:stretch/>
        </p:blipFill>
        <p:spPr bwMode="auto">
          <a:xfrm>
            <a:off x="5082535" y="4293098"/>
            <a:ext cx="1185693" cy="171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10"/>
          <p:cNvSpPr>
            <a:spLocks noGrp="1"/>
          </p:cNvSpPr>
          <p:nvPr>
            <p:ph sz="quarter" idx="4"/>
          </p:nvPr>
        </p:nvSpPr>
        <p:spPr>
          <a:xfrm>
            <a:off x="2699792" y="4797154"/>
            <a:ext cx="1512168" cy="936102"/>
          </a:xfrm>
        </p:spPr>
        <p:txBody>
          <a:bodyPr>
            <a:noAutofit/>
          </a:bodyPr>
          <a:lstStyle/>
          <a:p>
            <a:pPr marL="0" indent="0" algn="ctr">
              <a:buNone/>
            </a:pPr>
            <a:r>
              <a:rPr lang="en-GB" sz="1400" b="1" dirty="0" smtClean="0">
                <a:solidFill>
                  <a:srgbClr val="00B0F0"/>
                </a:solidFill>
                <a:hlinkClick r:id="rId8"/>
              </a:rPr>
              <a:t>Film: </a:t>
            </a:r>
            <a:r>
              <a:rPr lang="en-GB" sz="1400" dirty="0" smtClean="0">
                <a:solidFill>
                  <a:srgbClr val="00B0F0"/>
                </a:solidFill>
                <a:hlinkClick r:id="rId8"/>
              </a:rPr>
              <a:t>Introducing the microbiome</a:t>
            </a:r>
          </a:p>
          <a:p>
            <a:pPr marL="0" indent="0" algn="ctr">
              <a:buNone/>
            </a:pPr>
            <a:endParaRPr lang="en-GB" sz="1400" dirty="0">
              <a:solidFill>
                <a:srgbClr val="00B0F0"/>
              </a:solidFill>
              <a:hlinkClick r:id="rId8"/>
            </a:endParaRPr>
          </a:p>
        </p:txBody>
      </p:sp>
      <p:sp>
        <p:nvSpPr>
          <p:cNvPr id="15" name="Content Placeholder 10"/>
          <p:cNvSpPr>
            <a:spLocks noGrp="1"/>
          </p:cNvSpPr>
          <p:nvPr>
            <p:ph sz="quarter" idx="4"/>
          </p:nvPr>
        </p:nvSpPr>
        <p:spPr>
          <a:xfrm>
            <a:off x="6588224" y="5373216"/>
            <a:ext cx="1902542" cy="1032928"/>
          </a:xfrm>
        </p:spPr>
        <p:txBody>
          <a:bodyPr>
            <a:noAutofit/>
          </a:bodyPr>
          <a:lstStyle/>
          <a:p>
            <a:pPr marL="0" indent="0">
              <a:buNone/>
            </a:pPr>
            <a:r>
              <a:rPr lang="en-GB" sz="1400" b="1" dirty="0" smtClean="0">
                <a:solidFill>
                  <a:srgbClr val="000000"/>
                </a:solidFill>
                <a:hlinkClick r:id="rId9"/>
              </a:rPr>
              <a:t>Film 2:  </a:t>
            </a:r>
            <a:r>
              <a:rPr lang="en-GB" sz="1400" dirty="0" smtClean="0">
                <a:solidFill>
                  <a:srgbClr val="000000"/>
                </a:solidFill>
                <a:hlinkClick r:id="rId9"/>
              </a:rPr>
              <a:t>The science behind ‘good mood food’ </a:t>
            </a:r>
            <a:endParaRPr lang="en-GB" sz="1400" dirty="0" smtClean="0">
              <a:solidFill>
                <a:srgbClr val="000000"/>
              </a:solidFill>
            </a:endParaRPr>
          </a:p>
        </p:txBody>
      </p:sp>
    </p:spTree>
    <p:extLst>
      <p:ext uri="{BB962C8B-B14F-4D97-AF65-F5344CB8AC3E}">
        <p14:creationId xmlns:p14="http://schemas.microsoft.com/office/powerpoint/2010/main" val="21543660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753182"/>
            <a:ext cx="5550726" cy="799398"/>
          </a:xfrm>
          <a:ln w="12700">
            <a:solidFill>
              <a:schemeClr val="tx1"/>
            </a:solidFill>
          </a:ln>
        </p:spPr>
        <p:txBody>
          <a:bodyPr>
            <a:normAutofit fontScale="90000"/>
          </a:bodyPr>
          <a:lstStyle/>
          <a:p>
            <a:pPr algn="ctr"/>
            <a:r>
              <a:rPr lang="en-GB" dirty="0" smtClean="0"/>
              <a:t/>
            </a:r>
            <a:br>
              <a:rPr lang="en-GB" dirty="0" smtClean="0"/>
            </a:br>
            <a:r>
              <a:rPr lang="en-GB" sz="3100" dirty="0" smtClean="0"/>
              <a:t>Complete the following  activities</a:t>
            </a:r>
            <a:r>
              <a:rPr lang="en-GB" sz="3100" dirty="0"/>
              <a:t/>
            </a:r>
            <a:br>
              <a:rPr lang="en-GB" sz="3100" dirty="0"/>
            </a:br>
            <a:endParaRPr lang="en-GB" sz="3100" dirty="0"/>
          </a:p>
        </p:txBody>
      </p:sp>
      <p:sp>
        <p:nvSpPr>
          <p:cNvPr id="3" name="Text Placeholder 2"/>
          <p:cNvSpPr>
            <a:spLocks noGrp="1"/>
          </p:cNvSpPr>
          <p:nvPr>
            <p:ph type="body" idx="1"/>
          </p:nvPr>
        </p:nvSpPr>
        <p:spPr>
          <a:xfrm>
            <a:off x="755576" y="1628800"/>
            <a:ext cx="3497580" cy="640080"/>
          </a:xfrm>
        </p:spPr>
        <p:txBody>
          <a:bodyPr/>
          <a:lstStyle/>
          <a:p>
            <a:pPr algn="ctr"/>
            <a:r>
              <a:rPr lang="en-GB" dirty="0"/>
              <a:t>Activity </a:t>
            </a:r>
            <a:r>
              <a:rPr lang="en-GB" dirty="0" smtClean="0"/>
              <a:t>1</a:t>
            </a:r>
            <a:endParaRPr lang="en-GB" dirty="0"/>
          </a:p>
        </p:txBody>
      </p:sp>
      <p:sp>
        <p:nvSpPr>
          <p:cNvPr id="4" name="Content Placeholder 3"/>
          <p:cNvSpPr>
            <a:spLocks noGrp="1"/>
          </p:cNvSpPr>
          <p:nvPr>
            <p:ph sz="half" idx="2"/>
          </p:nvPr>
        </p:nvSpPr>
        <p:spPr>
          <a:xfrm>
            <a:off x="467544" y="2204866"/>
            <a:ext cx="3832422" cy="4176463"/>
          </a:xfrm>
          <a:ln w="25400">
            <a:solidFill>
              <a:srgbClr val="0070C0"/>
            </a:solidFill>
          </a:ln>
        </p:spPr>
        <p:txBody>
          <a:bodyPr>
            <a:normAutofit lnSpcReduction="10000"/>
          </a:bodyPr>
          <a:lstStyle/>
          <a:p>
            <a:pPr marL="0" indent="0" algn="ctr" fontAlgn="base">
              <a:buNone/>
            </a:pPr>
            <a:endParaRPr lang="en-GB" sz="1000" u="sng" dirty="0" smtClean="0"/>
          </a:p>
          <a:p>
            <a:pPr marL="0" indent="0" algn="ctr" fontAlgn="base">
              <a:buNone/>
            </a:pPr>
            <a:r>
              <a:rPr lang="en-GB" sz="1600" u="sng" dirty="0" smtClean="0"/>
              <a:t>Design a microbe-boosting lunch</a:t>
            </a:r>
          </a:p>
          <a:p>
            <a:pPr marL="0" indent="0" algn="ctr" fontAlgn="base">
              <a:buNone/>
            </a:pPr>
            <a:r>
              <a:rPr lang="en-GB" b="1" dirty="0" smtClean="0"/>
              <a:t> </a:t>
            </a:r>
            <a:endParaRPr lang="en-GB" b="1" dirty="0"/>
          </a:p>
          <a:p>
            <a:pPr lvl="1" fontAlgn="base"/>
            <a:endParaRPr lang="en-GB" dirty="0" smtClean="0"/>
          </a:p>
          <a:p>
            <a:pPr lvl="1" fontAlgn="base"/>
            <a:endParaRPr lang="en-GB" dirty="0" smtClean="0"/>
          </a:p>
          <a:p>
            <a:pPr lvl="1" fontAlgn="base"/>
            <a:endParaRPr lang="en-GB" sz="1500" dirty="0" smtClean="0"/>
          </a:p>
          <a:p>
            <a:pPr lvl="1" fontAlgn="base"/>
            <a:endParaRPr lang="en-GB" sz="1500" dirty="0" smtClean="0"/>
          </a:p>
          <a:p>
            <a:pPr lvl="1" fontAlgn="base"/>
            <a:r>
              <a:rPr lang="en-GB" sz="1500" dirty="0" smtClean="0"/>
              <a:t>It could be a sandwich, soup, or anything else you would like to eat.</a:t>
            </a:r>
          </a:p>
          <a:p>
            <a:pPr lvl="1" fontAlgn="base"/>
            <a:r>
              <a:rPr lang="en-GB" sz="1500" dirty="0" smtClean="0"/>
              <a:t>Try to include </a:t>
            </a:r>
            <a:r>
              <a:rPr lang="en-GB" sz="1500" dirty="0"/>
              <a:t>a wide range of prebiotic ingredients, and some probiotics too. </a:t>
            </a:r>
          </a:p>
          <a:p>
            <a:pPr lvl="1" fontAlgn="base"/>
            <a:r>
              <a:rPr lang="en-GB" sz="1500" dirty="0"/>
              <a:t>Add a brief summary explaining </a:t>
            </a:r>
            <a:r>
              <a:rPr lang="en-GB" sz="1500" dirty="0" smtClean="0"/>
              <a:t>why your gut will love it.</a:t>
            </a:r>
            <a:endParaRPr lang="en-GB" sz="1500" dirty="0"/>
          </a:p>
          <a:p>
            <a:endParaRPr lang="en-GB" sz="1500" dirty="0"/>
          </a:p>
        </p:txBody>
      </p:sp>
      <p:sp>
        <p:nvSpPr>
          <p:cNvPr id="5" name="Text Placeholder 4"/>
          <p:cNvSpPr>
            <a:spLocks noGrp="1"/>
          </p:cNvSpPr>
          <p:nvPr>
            <p:ph type="body" sz="quarter" idx="3"/>
          </p:nvPr>
        </p:nvSpPr>
        <p:spPr>
          <a:xfrm>
            <a:off x="4860032" y="1628800"/>
            <a:ext cx="3497580" cy="640080"/>
          </a:xfrm>
        </p:spPr>
        <p:txBody>
          <a:bodyPr/>
          <a:lstStyle/>
          <a:p>
            <a:pPr algn="ctr"/>
            <a:r>
              <a:rPr lang="en-GB" dirty="0"/>
              <a:t>Activity 2</a:t>
            </a:r>
          </a:p>
        </p:txBody>
      </p:sp>
      <p:sp>
        <p:nvSpPr>
          <p:cNvPr id="6" name="Content Placeholder 5"/>
          <p:cNvSpPr>
            <a:spLocks noGrp="1"/>
          </p:cNvSpPr>
          <p:nvPr>
            <p:ph sz="quarter" idx="4"/>
          </p:nvPr>
        </p:nvSpPr>
        <p:spPr>
          <a:xfrm>
            <a:off x="4716016" y="2204864"/>
            <a:ext cx="3888432" cy="4207034"/>
          </a:xfrm>
          <a:ln w="25400">
            <a:solidFill>
              <a:srgbClr val="0070C0"/>
            </a:solidFill>
          </a:ln>
        </p:spPr>
        <p:txBody>
          <a:bodyPr>
            <a:normAutofit fontScale="92500" lnSpcReduction="20000"/>
          </a:bodyPr>
          <a:lstStyle/>
          <a:p>
            <a:pPr marL="0" indent="0" algn="ctr" fontAlgn="base">
              <a:buNone/>
            </a:pPr>
            <a:endParaRPr lang="en-GB" sz="1200" u="sng" dirty="0" smtClean="0"/>
          </a:p>
          <a:p>
            <a:pPr marL="0" indent="0" algn="ctr" fontAlgn="base">
              <a:buNone/>
            </a:pPr>
            <a:r>
              <a:rPr lang="en-GB" sz="1700" u="sng" dirty="0" smtClean="0"/>
              <a:t>Name </a:t>
            </a:r>
            <a:r>
              <a:rPr lang="en-GB" sz="1700" u="sng" dirty="0"/>
              <a:t>and shame – fad </a:t>
            </a:r>
            <a:r>
              <a:rPr lang="en-GB" sz="1700" u="sng" dirty="0" smtClean="0"/>
              <a:t>diets</a:t>
            </a:r>
          </a:p>
          <a:p>
            <a:pPr marL="0" indent="0" algn="ctr" fontAlgn="base">
              <a:buNone/>
            </a:pPr>
            <a:endParaRPr lang="en-GB" b="1" dirty="0"/>
          </a:p>
          <a:p>
            <a:pPr marL="0" indent="0" algn="ctr" fontAlgn="base">
              <a:buNone/>
            </a:pPr>
            <a:endParaRPr lang="en-GB" b="1" dirty="0" smtClean="0"/>
          </a:p>
          <a:p>
            <a:pPr marL="0" indent="0" algn="ctr" fontAlgn="base">
              <a:buNone/>
            </a:pPr>
            <a:endParaRPr lang="en-GB" b="1" dirty="0" smtClean="0"/>
          </a:p>
          <a:p>
            <a:pPr marL="0" indent="0" algn="ctr" fontAlgn="base">
              <a:buNone/>
            </a:pPr>
            <a:endParaRPr lang="en-GB" sz="1200" b="1" dirty="0"/>
          </a:p>
          <a:p>
            <a:pPr marL="274320" lvl="1" indent="0" algn="ctr" fontAlgn="base">
              <a:buNone/>
            </a:pPr>
            <a:r>
              <a:rPr lang="en-GB" sz="1300" b="1" dirty="0" smtClean="0"/>
              <a:t>The Potato Diet</a:t>
            </a:r>
          </a:p>
          <a:p>
            <a:pPr lvl="1" fontAlgn="base"/>
            <a:r>
              <a:rPr lang="en-GB" dirty="0" smtClean="0"/>
              <a:t>There </a:t>
            </a:r>
            <a:r>
              <a:rPr lang="en-GB" dirty="0"/>
              <a:t>are numerous 'fad' diets which claim to be good for us and help us lose weight. </a:t>
            </a:r>
          </a:p>
          <a:p>
            <a:pPr lvl="1" fontAlgn="base"/>
            <a:endParaRPr lang="en-GB" sz="1200" dirty="0" smtClean="0"/>
          </a:p>
          <a:p>
            <a:pPr lvl="1" fontAlgn="base"/>
            <a:r>
              <a:rPr lang="en-GB" dirty="0" smtClean="0"/>
              <a:t>Find three examples on the internet. Briefly explain </a:t>
            </a:r>
            <a:r>
              <a:rPr lang="en-GB" dirty="0"/>
              <a:t>why </a:t>
            </a:r>
            <a:r>
              <a:rPr lang="en-GB" dirty="0" smtClean="0"/>
              <a:t>none of them are very good </a:t>
            </a:r>
            <a:r>
              <a:rPr lang="en-GB" dirty="0"/>
              <a:t>for your gut bacteria, and therefore your immune system and overall health. </a:t>
            </a:r>
          </a:p>
        </p:txBody>
      </p:sp>
      <p:pic>
        <p:nvPicPr>
          <p:cNvPr id="1029" name="Picture 5" descr="C:\Users\User\AppData\Local\Microsoft\Windows\INetCache\IE\4TFGSKP3\healthy-foo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9" y="2996952"/>
            <a:ext cx="2157184" cy="1213416"/>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594459" y="620688"/>
            <a:ext cx="1195685" cy="119687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3" name="Rectangle 12" descr="Apple"/>
          <p:cNvSpPr/>
          <p:nvPr/>
        </p:nvSpPr>
        <p:spPr>
          <a:xfrm>
            <a:off x="716696" y="885676"/>
            <a:ext cx="951209" cy="666905"/>
          </a:xfrm>
          <a:prstGeom prst="rect">
            <a:avLst/>
          </a:prstGeom>
          <a:blipFill>
            <a:blip r:embed="rId3" cstate="print">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9420" y="2996954"/>
            <a:ext cx="1802383" cy="107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2803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945" y="596802"/>
            <a:ext cx="6768752" cy="986206"/>
          </a:xfrm>
        </p:spPr>
        <p:txBody>
          <a:bodyPr>
            <a:normAutofit/>
          </a:bodyPr>
          <a:lstStyle/>
          <a:p>
            <a:pPr algn="ctr"/>
            <a:r>
              <a:rPr lang="en-GB" sz="2400" b="1" dirty="0" smtClean="0"/>
              <a:t>Optional Extra Activity</a:t>
            </a:r>
            <a:endParaRPr lang="en-GB" sz="2400" dirty="0"/>
          </a:p>
        </p:txBody>
      </p:sp>
      <p:sp>
        <p:nvSpPr>
          <p:cNvPr id="4" name="Oval 3"/>
          <p:cNvSpPr/>
          <p:nvPr/>
        </p:nvSpPr>
        <p:spPr>
          <a:xfrm>
            <a:off x="490537" y="541931"/>
            <a:ext cx="1195685" cy="119687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5" name="Rectangle 4" descr="Apple"/>
          <p:cNvSpPr/>
          <p:nvPr/>
        </p:nvSpPr>
        <p:spPr>
          <a:xfrm>
            <a:off x="612774" y="806919"/>
            <a:ext cx="951209" cy="666905"/>
          </a:xfrm>
          <a:prstGeom prst="rect">
            <a:avLst/>
          </a:prstGeom>
          <a:blipFill>
            <a:blip r:embed="rId2" cstate="print">
              <a:extLst>
                <a:ext uri="{28A0092B-C50C-407E-A947-70E740481C1C}">
                  <a14:useLocalDpi xmlns:a14="http://schemas.microsoft.com/office/drawing/2010/main" val="0"/>
                </a:ext>
                <a:ext uri="{96DAC541-7B7A-43D3-8B79-37D633B846F1}">
                  <asvg:svgBlip xmlns:lc="http://schemas.openxmlformats.org/drawingml/2006/lockedCanvas" xmlns="" xmlns:asvg="http://schemas.microsoft.com/office/drawing/2016/SVG/main" xmlns:dgm="http://schemas.openxmlformats.org/drawingml/2006/diagram"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 name="AutoShape 2" descr="Lindsay Hall - Quadram Instit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Lindsay Hall - Quadram Institute"/>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Lindsay Hall - Quadram Institute"/>
          <p:cNvSpPr>
            <a:spLocks noChangeAspect="1" noChangeArrowheads="1"/>
          </p:cNvSpPr>
          <p:nvPr/>
        </p:nvSpPr>
        <p:spPr bwMode="auto">
          <a:xfrm>
            <a:off x="460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765176" y="1844825"/>
            <a:ext cx="7839273" cy="4185762"/>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endParaRPr lang="en-GB" sz="1000" dirty="0" smtClean="0"/>
          </a:p>
          <a:p>
            <a:pPr marL="285750" indent="-285750">
              <a:buFont typeface="Arial" panose="020B0604020202020204" pitchFamily="34" charset="0"/>
              <a:buChar char="•"/>
            </a:pPr>
            <a:r>
              <a:rPr lang="en-GB" sz="1600" dirty="0" smtClean="0"/>
              <a:t>Fermented foods can contain probiotics for our gut - watch </a:t>
            </a:r>
            <a:r>
              <a:rPr lang="en-GB" sz="1600" dirty="0"/>
              <a:t>the following </a:t>
            </a:r>
            <a:r>
              <a:rPr lang="en-GB" sz="1600" dirty="0" smtClean="0"/>
              <a:t>film to see how to make a basic sauerkraut using just vegetables and salt</a:t>
            </a:r>
            <a:r>
              <a:rPr lang="en-GB" sz="1600" dirty="0"/>
              <a:t>. </a:t>
            </a:r>
            <a:r>
              <a:rPr lang="en-GB" sz="1600" dirty="0" smtClean="0"/>
              <a:t>Why not try </a:t>
            </a:r>
            <a:r>
              <a:rPr lang="en-GB" sz="1600" dirty="0"/>
              <a:t>making your </a:t>
            </a:r>
            <a:r>
              <a:rPr lang="en-GB" sz="1600" dirty="0" smtClean="0"/>
              <a:t>own at home?! </a:t>
            </a:r>
          </a:p>
          <a:p>
            <a:pPr marL="285750" indent="-285750">
              <a:buFont typeface="Arial" panose="020B0604020202020204" pitchFamily="34" charset="0"/>
              <a:buChar char="•"/>
            </a:pPr>
            <a:r>
              <a:rPr lang="en-GB" sz="1600" dirty="0" smtClean="0"/>
              <a:t>Start with a white or red cabbage, and salt, and then add extra vegetables you like. There are lots of ideas for ingredients online.</a:t>
            </a:r>
          </a:p>
          <a:p>
            <a:pPr marL="285750" indent="-285750">
              <a:buFont typeface="Arial" panose="020B0604020202020204" pitchFamily="34" charset="0"/>
              <a:buChar char="•"/>
            </a:pPr>
            <a:r>
              <a:rPr lang="en-GB" sz="1600" b="1" dirty="0" smtClean="0"/>
              <a:t>Don’t forget to sterilise your jars!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You could also try making sourdough or yoghurt – the ingredients are cheap and easy to get hold of, and various recipes and techniques are available online.</a:t>
            </a:r>
            <a:endParaRPr lang="en-GB" sz="1000" dirty="0" smtClean="0"/>
          </a:p>
        </p:txBody>
      </p:sp>
      <p:sp>
        <p:nvSpPr>
          <p:cNvPr id="16" name="Content Placeholder 10"/>
          <p:cNvSpPr>
            <a:spLocks noGrp="1"/>
          </p:cNvSpPr>
          <p:nvPr>
            <p:ph sz="quarter" idx="4"/>
          </p:nvPr>
        </p:nvSpPr>
        <p:spPr>
          <a:xfrm>
            <a:off x="3851920" y="3937704"/>
            <a:ext cx="3497580" cy="936104"/>
          </a:xfrm>
        </p:spPr>
        <p:txBody>
          <a:bodyPr>
            <a:normAutofit/>
          </a:bodyPr>
          <a:lstStyle/>
          <a:p>
            <a:pPr marL="0" indent="0">
              <a:buNone/>
            </a:pPr>
            <a:r>
              <a:rPr lang="en-GB" dirty="0" smtClean="0">
                <a:solidFill>
                  <a:srgbClr val="FF0000"/>
                </a:solidFill>
                <a:hlinkClick r:id="rId5"/>
              </a:rPr>
              <a:t>Fermented vegetable recipe and demonstration</a:t>
            </a:r>
            <a:endParaRPr lang="en-GB" dirty="0">
              <a:solidFill>
                <a:srgbClr val="FF0000"/>
              </a:solidFill>
            </a:endParaRPr>
          </a:p>
        </p:txBody>
      </p:sp>
      <p:sp>
        <p:nvSpPr>
          <p:cNvPr id="3" name="AutoShape 2" descr="Shiatsu in Woodbridge, Suffolk"/>
          <p:cNvSpPr>
            <a:spLocks noChangeAspect="1" noChangeArrowheads="1"/>
          </p:cNvSpPr>
          <p:nvPr/>
        </p:nvSpPr>
        <p:spPr bwMode="auto">
          <a:xfrm>
            <a:off x="61277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9" name="Picture 7" descr="C:\Users\User\AppData\Local\Microsoft\Windows\INetCache\IE\611GFCEK\7045439531_39667f35b6_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3700" y="3645026"/>
            <a:ext cx="1074166" cy="149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1917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29" y="404664"/>
            <a:ext cx="7543800" cy="720076"/>
          </a:xfrm>
        </p:spPr>
        <p:txBody>
          <a:bodyPr/>
          <a:lstStyle/>
          <a:p>
            <a:r>
              <a:rPr lang="en-US" dirty="0"/>
              <a:t>Challenge!</a:t>
            </a:r>
          </a:p>
        </p:txBody>
      </p:sp>
      <p:sp>
        <p:nvSpPr>
          <p:cNvPr id="4" name="Rectangle 3"/>
          <p:cNvSpPr/>
          <p:nvPr/>
        </p:nvSpPr>
        <p:spPr>
          <a:xfrm>
            <a:off x="361628" y="1053891"/>
            <a:ext cx="8424936" cy="3970318"/>
          </a:xfrm>
          <a:prstGeom prst="rect">
            <a:avLst/>
          </a:prstGeom>
        </p:spPr>
        <p:txBody>
          <a:bodyPr wrap="square">
            <a:spAutoFit/>
          </a:bodyPr>
          <a:lstStyle/>
          <a:p>
            <a:r>
              <a:rPr lang="en-GB" dirty="0"/>
              <a:t>We hope you are feeling inspired to continue your journey through Conscious Consumerism. </a:t>
            </a:r>
            <a:r>
              <a:rPr lang="en-GB" dirty="0" smtClean="0"/>
              <a:t>   </a:t>
            </a:r>
            <a:endParaRPr lang="en-GB" dirty="0"/>
          </a:p>
          <a:p>
            <a:r>
              <a:rPr lang="en-GB" dirty="0"/>
              <a:t>If so have a go at one of the following two challenges:</a:t>
            </a:r>
          </a:p>
          <a:p>
            <a:endParaRPr lang="en-GB" dirty="0"/>
          </a:p>
          <a:p>
            <a:r>
              <a:rPr lang="en-GB" b="1" dirty="0"/>
              <a:t>Design communication materials </a:t>
            </a:r>
            <a:r>
              <a:rPr lang="en-GB" dirty="0"/>
              <a:t>to dispel common myths and help people gain a better understanding of the topic. This could be in the form of a blog, a poster, leaflets or a podcast for example. </a:t>
            </a:r>
          </a:p>
          <a:p>
            <a:r>
              <a:rPr lang="en-GB" b="1" dirty="0"/>
              <a:t>Develop a campaign </a:t>
            </a:r>
            <a:r>
              <a:rPr lang="en-GB" dirty="0"/>
              <a:t>to collect real data and report your findings or to encourage people or companies to change behaviours. For example, you could collect data from your school canteen to measure the food miles of the ingredients used, or you could create recipe cards to feed your gut microbes.</a:t>
            </a:r>
          </a:p>
          <a:p>
            <a:endParaRPr lang="en-GB" dirty="0"/>
          </a:p>
          <a:p>
            <a:endParaRPr lang="en-GB" b="1" dirty="0"/>
          </a:p>
        </p:txBody>
      </p:sp>
      <p:sp>
        <p:nvSpPr>
          <p:cNvPr id="6" name="Title 1"/>
          <p:cNvSpPr txBox="1">
            <a:spLocks/>
          </p:cNvSpPr>
          <p:nvPr/>
        </p:nvSpPr>
        <p:spPr>
          <a:xfrm>
            <a:off x="683568" y="4322785"/>
            <a:ext cx="7902669" cy="72007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sz="2800" dirty="0"/>
              <a:t>See page 11 of the workbook for more details!</a:t>
            </a:r>
          </a:p>
        </p:txBody>
      </p:sp>
      <p:sp>
        <p:nvSpPr>
          <p:cNvPr id="5" name="Rectangle 4"/>
          <p:cNvSpPr/>
          <p:nvPr/>
        </p:nvSpPr>
        <p:spPr>
          <a:xfrm>
            <a:off x="280885" y="5030557"/>
            <a:ext cx="8573072" cy="138381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6091831" y="5453841"/>
            <a:ext cx="927503" cy="917885"/>
          </a:xfrm>
          <a:prstGeom prst="rect">
            <a:avLst/>
          </a:prstGeom>
        </p:spPr>
      </p:pic>
      <p:pic>
        <p:nvPicPr>
          <p:cNvPr id="7" name="Picture 6"/>
          <p:cNvPicPr>
            <a:picLocks noChangeAspect="1"/>
          </p:cNvPicPr>
          <p:nvPr/>
        </p:nvPicPr>
        <p:blipFill>
          <a:blip r:embed="rId3"/>
          <a:stretch>
            <a:fillRect/>
          </a:stretch>
        </p:blipFill>
        <p:spPr>
          <a:xfrm>
            <a:off x="2032468" y="5445224"/>
            <a:ext cx="1307216" cy="936104"/>
          </a:xfrm>
          <a:prstGeom prst="rect">
            <a:avLst/>
          </a:prstGeom>
        </p:spPr>
      </p:pic>
      <p:pic>
        <p:nvPicPr>
          <p:cNvPr id="8" name="Picture 7"/>
          <p:cNvPicPr>
            <a:picLocks noChangeAspect="1"/>
          </p:cNvPicPr>
          <p:nvPr/>
        </p:nvPicPr>
        <p:blipFill>
          <a:blip r:embed="rId4"/>
          <a:stretch>
            <a:fillRect/>
          </a:stretch>
        </p:blipFill>
        <p:spPr>
          <a:xfrm>
            <a:off x="3444531" y="5428490"/>
            <a:ext cx="983453" cy="942476"/>
          </a:xfrm>
          <a:prstGeom prst="rect">
            <a:avLst/>
          </a:prstGeom>
        </p:spPr>
      </p:pic>
      <p:pic>
        <p:nvPicPr>
          <p:cNvPr id="9" name="Picture 8"/>
          <p:cNvPicPr>
            <a:picLocks noChangeAspect="1"/>
          </p:cNvPicPr>
          <p:nvPr/>
        </p:nvPicPr>
        <p:blipFill>
          <a:blip r:embed="rId5"/>
          <a:stretch>
            <a:fillRect/>
          </a:stretch>
        </p:blipFill>
        <p:spPr>
          <a:xfrm>
            <a:off x="4572000" y="5335118"/>
            <a:ext cx="1167804" cy="1053180"/>
          </a:xfrm>
          <a:prstGeom prst="rect">
            <a:avLst/>
          </a:prstGeom>
        </p:spPr>
      </p:pic>
      <p:sp>
        <p:nvSpPr>
          <p:cNvPr id="10" name="TextBox 9"/>
          <p:cNvSpPr txBox="1"/>
          <p:nvPr/>
        </p:nvSpPr>
        <p:spPr>
          <a:xfrm>
            <a:off x="251520" y="4979268"/>
            <a:ext cx="2088231" cy="923330"/>
          </a:xfrm>
          <a:prstGeom prst="rect">
            <a:avLst/>
          </a:prstGeom>
          <a:noFill/>
        </p:spPr>
        <p:txBody>
          <a:bodyPr wrap="square" rtlCol="0">
            <a:spAutoFit/>
          </a:bodyPr>
          <a:lstStyle/>
          <a:p>
            <a:r>
              <a:rPr lang="en-US" dirty="0" smtClean="0"/>
              <a:t>These resources were produced </a:t>
            </a:r>
          </a:p>
          <a:p>
            <a:r>
              <a:rPr lang="en-US" dirty="0" smtClean="0"/>
              <a:t>by;</a:t>
            </a:r>
            <a:endParaRPr lang="en-US" dirty="0"/>
          </a:p>
        </p:txBody>
      </p:sp>
      <p:sp>
        <p:nvSpPr>
          <p:cNvPr id="11" name="TextBox 10"/>
          <p:cNvSpPr txBox="1"/>
          <p:nvPr/>
        </p:nvSpPr>
        <p:spPr>
          <a:xfrm>
            <a:off x="5580112" y="5134116"/>
            <a:ext cx="2120562" cy="369332"/>
          </a:xfrm>
          <a:prstGeom prst="rect">
            <a:avLst/>
          </a:prstGeom>
          <a:noFill/>
        </p:spPr>
        <p:txBody>
          <a:bodyPr wrap="square" rtlCol="0">
            <a:spAutoFit/>
          </a:bodyPr>
          <a:lstStyle/>
          <a:p>
            <a:r>
              <a:rPr lang="en-US" dirty="0" smtClean="0"/>
              <a:t>Supported by;</a:t>
            </a:r>
            <a:endParaRPr lang="en-US" dirty="0"/>
          </a:p>
        </p:txBody>
      </p:sp>
      <p:sp>
        <p:nvSpPr>
          <p:cNvPr id="12" name="TextBox 11"/>
          <p:cNvSpPr txBox="1"/>
          <p:nvPr/>
        </p:nvSpPr>
        <p:spPr>
          <a:xfrm>
            <a:off x="7414230" y="5123716"/>
            <a:ext cx="2120562" cy="369332"/>
          </a:xfrm>
          <a:prstGeom prst="rect">
            <a:avLst/>
          </a:prstGeom>
          <a:noFill/>
        </p:spPr>
        <p:txBody>
          <a:bodyPr wrap="square" rtlCol="0">
            <a:spAutoFit/>
          </a:bodyPr>
          <a:lstStyle/>
          <a:p>
            <a:r>
              <a:rPr lang="en-US" dirty="0" smtClean="0"/>
              <a:t>Funded by;</a:t>
            </a:r>
            <a:endParaRPr lang="en-US" dirty="0"/>
          </a:p>
        </p:txBody>
      </p:sp>
      <p:pic>
        <p:nvPicPr>
          <p:cNvPr id="13" name="Picture 12"/>
          <p:cNvPicPr>
            <a:picLocks noChangeAspect="1"/>
          </p:cNvPicPr>
          <p:nvPr/>
        </p:nvPicPr>
        <p:blipFill rotWithShape="1">
          <a:blip r:embed="rId6"/>
          <a:srcRect b="17027"/>
          <a:stretch/>
        </p:blipFill>
        <p:spPr>
          <a:xfrm>
            <a:off x="7407148" y="5616640"/>
            <a:ext cx="1431876" cy="748886"/>
          </a:xfrm>
          <a:prstGeom prst="rect">
            <a:avLst/>
          </a:prstGeom>
        </p:spPr>
      </p:pic>
    </p:spTree>
    <p:extLst>
      <p:ext uri="{BB962C8B-B14F-4D97-AF65-F5344CB8AC3E}">
        <p14:creationId xmlns:p14="http://schemas.microsoft.com/office/powerpoint/2010/main" val="181340984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FIVE.pptx" id="{928531FE-40B6-4895-993A-83D26AA1E005}" vid="{C99C5ABD-1620-4AD2-A38C-62625556F3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4451</TotalTime>
  <Words>434</Words>
  <Application>Microsoft Macintosh PowerPoint</Application>
  <PresentationFormat>On-screen Show (4:3)</PresentationFormat>
  <Paragraphs>64</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SavonVTI</vt:lpstr>
      <vt:lpstr>Conscious  Consumers</vt:lpstr>
      <vt:lpstr>PowerPoint Presentation</vt:lpstr>
      <vt:lpstr>How do we eat for a healthy microbiome?</vt:lpstr>
      <vt:lpstr> Complete the following  activities </vt:lpstr>
      <vt:lpstr>Optional Extra Activity</vt:lpstr>
      <vt:lpstr>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Conscious  Consumers</dc:title>
  <dc:creator>Windows User</dc:creator>
  <cp:lastModifiedBy>Jenni Rant</cp:lastModifiedBy>
  <cp:revision>38</cp:revision>
  <dcterms:created xsi:type="dcterms:W3CDTF">2020-04-21T12:59:06Z</dcterms:created>
  <dcterms:modified xsi:type="dcterms:W3CDTF">2020-11-13T10:57:52Z</dcterms:modified>
</cp:coreProperties>
</file>