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2C07A6-FC45-4C85-8EA7-B09D3D85072E}" v="5" dt="2020-03-16T10:29:11.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14"/>
  </p:normalViewPr>
  <p:slideViewPr>
    <p:cSldViewPr snapToGrid="0" snapToObjects="1">
      <p:cViewPr varScale="1">
        <p:scale>
          <a:sx n="93" d="100"/>
          <a:sy n="93" d="100"/>
        </p:scale>
        <p:origin x="27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722BF-C2C8-8B46-A167-9C231552CB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21D88F-C807-CD4C-93E6-D0E028887C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DE894A-BE78-6B4C-B59A-92F2851EDDEB}"/>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5" name="Footer Placeholder 4">
            <a:extLst>
              <a:ext uri="{FF2B5EF4-FFF2-40B4-BE49-F238E27FC236}">
                <a16:creationId xmlns:a16="http://schemas.microsoft.com/office/drawing/2014/main" id="{8E8C0269-1B28-724E-B4D2-514239903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42A7D-57FB-484B-99F4-EEA32A5C00D4}"/>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658732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7D31F-320D-F644-BB59-4C06DBAEE4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2CBB37-BC90-9A41-8617-76BA51139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E77B0-9331-7643-BD6B-66895CB43E87}"/>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5" name="Footer Placeholder 4">
            <a:extLst>
              <a:ext uri="{FF2B5EF4-FFF2-40B4-BE49-F238E27FC236}">
                <a16:creationId xmlns:a16="http://schemas.microsoft.com/office/drawing/2014/main" id="{57649CE1-1A69-0D49-A385-09418B15B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C3CDC-A18C-FB44-BE11-57CE5B075300}"/>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20543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04EFE0-3028-DD4D-83A6-04B6264F2B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08E4B-DD94-0745-8F65-B2FB68301A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6C086F-D38A-2A4B-A379-851EC401596D}"/>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5" name="Footer Placeholder 4">
            <a:extLst>
              <a:ext uri="{FF2B5EF4-FFF2-40B4-BE49-F238E27FC236}">
                <a16:creationId xmlns:a16="http://schemas.microsoft.com/office/drawing/2014/main" id="{387F859A-49F9-9348-A182-0E3A16E23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EEDC1-52E5-5944-8027-BA2293740C53}"/>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264448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F377-DF93-B947-B751-493263ACF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6C4CAB-8C27-0948-9B6A-69128E94A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2E77C-7105-6A46-8050-DA4FA273784D}"/>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5" name="Footer Placeholder 4">
            <a:extLst>
              <a:ext uri="{FF2B5EF4-FFF2-40B4-BE49-F238E27FC236}">
                <a16:creationId xmlns:a16="http://schemas.microsoft.com/office/drawing/2014/main" id="{C2933FE2-C8E2-234F-9FE9-D43A52244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56658-6ABD-A047-8589-66255CBD207E}"/>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3016741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41D0-A67B-0E42-94E9-04C5B0EA16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B1F8D-7C52-6746-B165-BF4F2646C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4E120-5C9B-9C4C-8CFD-A53CB181C0A1}"/>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5" name="Footer Placeholder 4">
            <a:extLst>
              <a:ext uri="{FF2B5EF4-FFF2-40B4-BE49-F238E27FC236}">
                <a16:creationId xmlns:a16="http://schemas.microsoft.com/office/drawing/2014/main" id="{32F820AE-2EFF-2649-A5DB-B2C358E37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17E39-0F8D-8E4F-B5F5-EDDC372477E9}"/>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276165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5B4D0-6390-4148-BC91-49C5C73D2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C996B-5D47-0E42-BF90-F7FE170B9E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B5E5A-1043-E445-9FF9-084A534F6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118846-0AD9-8C4B-AA7A-F3101D0D29E5}"/>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6" name="Footer Placeholder 5">
            <a:extLst>
              <a:ext uri="{FF2B5EF4-FFF2-40B4-BE49-F238E27FC236}">
                <a16:creationId xmlns:a16="http://schemas.microsoft.com/office/drawing/2014/main" id="{E01A5526-1504-184B-B5AC-8500A38F8B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5CD0B-2CBA-124B-A1CA-B36E03B99374}"/>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615608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3712-6AAE-5645-B75C-4758447F78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C97BA7-0FCF-4A45-8063-6E612AF3A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DF432E-5ADB-854C-B744-A43112C59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219FCC-7E3F-0E44-8974-7EED4ABCF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CE3785-A6A1-744D-8E2E-A60858CD9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7865EF-7190-7243-AA1B-B8CF54653BBE}"/>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8" name="Footer Placeholder 7">
            <a:extLst>
              <a:ext uri="{FF2B5EF4-FFF2-40B4-BE49-F238E27FC236}">
                <a16:creationId xmlns:a16="http://schemas.microsoft.com/office/drawing/2014/main" id="{805EA613-18C0-B245-8C14-75403A02A9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E01261-F997-D34F-9956-F391AD59FA04}"/>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190936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2C762-3910-0C4B-AE11-F271ADD35F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1062B7-C512-5E48-B026-4A84AB41F274}"/>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4" name="Footer Placeholder 3">
            <a:extLst>
              <a:ext uri="{FF2B5EF4-FFF2-40B4-BE49-F238E27FC236}">
                <a16:creationId xmlns:a16="http://schemas.microsoft.com/office/drawing/2014/main" id="{DC43CD6D-4CCB-C54F-8AAC-0E24AECC25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3108CE-CA4D-BB4A-A04E-AFEC290320A0}"/>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24083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E8A6C-6579-FC48-A549-87E893FC2E9A}"/>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3" name="Footer Placeholder 2">
            <a:extLst>
              <a:ext uri="{FF2B5EF4-FFF2-40B4-BE49-F238E27FC236}">
                <a16:creationId xmlns:a16="http://schemas.microsoft.com/office/drawing/2014/main" id="{4DD959D4-A9B4-1045-AEFD-4D00731A6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DBE76-A0DD-9749-8641-06EE31CBE758}"/>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2283979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ED7F-06C5-D147-BFC7-1D576D115D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EAAD0C-F14C-2046-84B2-2657BA2A68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26B8D9-6AD8-494F-B869-2CC798542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BFBB3-7B9C-1A4C-AC41-116CD0100633}"/>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6" name="Footer Placeholder 5">
            <a:extLst>
              <a:ext uri="{FF2B5EF4-FFF2-40B4-BE49-F238E27FC236}">
                <a16:creationId xmlns:a16="http://schemas.microsoft.com/office/drawing/2014/main" id="{AA1380DF-4665-CF4F-81AD-BEE8051F09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C56E6-A7B7-1041-A9ED-2C0AB9A37559}"/>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84951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6F4C-D274-0F43-8BF2-6F6A5103E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3F2A49-FFD1-BF44-8C02-53607350A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B6EBF4-3EA7-874A-9FA0-26F53AB34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8DED6-61AB-594D-B2D0-0C5BB84CEE73}"/>
              </a:ext>
            </a:extLst>
          </p:cNvPr>
          <p:cNvSpPr>
            <a:spLocks noGrp="1"/>
          </p:cNvSpPr>
          <p:nvPr>
            <p:ph type="dt" sz="half" idx="10"/>
          </p:nvPr>
        </p:nvSpPr>
        <p:spPr/>
        <p:txBody>
          <a:bodyPr/>
          <a:lstStyle/>
          <a:p>
            <a:fld id="{08073287-E6A9-204D-8AA0-C5509C0803F2}" type="datetimeFigureOut">
              <a:rPr lang="en-US" smtClean="0"/>
              <a:pPr/>
              <a:t>2/13/2021</a:t>
            </a:fld>
            <a:endParaRPr lang="en-US"/>
          </a:p>
        </p:txBody>
      </p:sp>
      <p:sp>
        <p:nvSpPr>
          <p:cNvPr id="6" name="Footer Placeholder 5">
            <a:extLst>
              <a:ext uri="{FF2B5EF4-FFF2-40B4-BE49-F238E27FC236}">
                <a16:creationId xmlns:a16="http://schemas.microsoft.com/office/drawing/2014/main" id="{756DBB6C-40D3-4B4A-96DE-C45FCF23BD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D38E2C-F2B7-6E4E-BCBC-0BFDD43C7209}"/>
              </a:ext>
            </a:extLst>
          </p:cNvPr>
          <p:cNvSpPr>
            <a:spLocks noGrp="1"/>
          </p:cNvSpPr>
          <p:nvPr>
            <p:ph type="sldNum" sz="quarter" idx="12"/>
          </p:nvPr>
        </p:nvSpPr>
        <p:spPr/>
        <p:txBody>
          <a:bodyPr/>
          <a:lstStyle/>
          <a:p>
            <a:fld id="{1DA8077E-5293-6C45-908E-0F18C0DCBE7A}" type="slidenum">
              <a:rPr lang="en-US" smtClean="0"/>
              <a:pPr/>
              <a:t>‹#›</a:t>
            </a:fld>
            <a:endParaRPr lang="en-US"/>
          </a:p>
        </p:txBody>
      </p:sp>
    </p:spTree>
    <p:extLst>
      <p:ext uri="{BB962C8B-B14F-4D97-AF65-F5344CB8AC3E}">
        <p14:creationId xmlns:p14="http://schemas.microsoft.com/office/powerpoint/2010/main" val="169822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C41BD-1722-F241-9E86-3DF1493030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22B1EB-4C9E-314F-BDC9-B1BA06E650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4636E-DE02-814E-9FCE-FEB7472AD6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73287-E6A9-204D-8AA0-C5509C0803F2}" type="datetimeFigureOut">
              <a:rPr lang="en-US" smtClean="0"/>
              <a:pPr/>
              <a:t>2/13/2021</a:t>
            </a:fld>
            <a:endParaRPr lang="en-US"/>
          </a:p>
        </p:txBody>
      </p:sp>
      <p:sp>
        <p:nvSpPr>
          <p:cNvPr id="5" name="Footer Placeholder 4">
            <a:extLst>
              <a:ext uri="{FF2B5EF4-FFF2-40B4-BE49-F238E27FC236}">
                <a16:creationId xmlns:a16="http://schemas.microsoft.com/office/drawing/2014/main" id="{04138CEE-B6F8-0F4D-BD25-2BB8C21CC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F95E6-42CF-1644-A420-6E4841921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A8077E-5293-6C45-908E-0F18C0DCBE7A}" type="slidenum">
              <a:rPr lang="en-US" smtClean="0"/>
              <a:pPr/>
              <a:t>‹#›</a:t>
            </a:fld>
            <a:endParaRPr lang="en-US"/>
          </a:p>
        </p:txBody>
      </p:sp>
    </p:spTree>
    <p:extLst>
      <p:ext uri="{BB962C8B-B14F-4D97-AF65-F5344CB8AC3E}">
        <p14:creationId xmlns:p14="http://schemas.microsoft.com/office/powerpoint/2010/main" val="395534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oleObject" Target="../embeddings/oleObject4.bin"/><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armsunday.org/visit-a-far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202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ADF29-86D7-BF41-A07B-D3732804E45E}"/>
              </a:ext>
            </a:extLst>
          </p:cNvPr>
          <p:cNvSpPr txBox="1"/>
          <p:nvPr/>
        </p:nvSpPr>
        <p:spPr>
          <a:xfrm>
            <a:off x="3904489" y="842961"/>
            <a:ext cx="7498080" cy="1446550"/>
          </a:xfrm>
          <a:prstGeom prst="rect">
            <a:avLst/>
          </a:prstGeom>
          <a:noFill/>
        </p:spPr>
        <p:txBody>
          <a:bodyPr wrap="square" rtlCol="0">
            <a:spAutoFit/>
          </a:bodyPr>
          <a:lstStyle/>
          <a:p>
            <a:pPr algn="ctr"/>
            <a:r>
              <a:rPr lang="en-US" sz="4400" b="1" dirty="0">
                <a:solidFill>
                  <a:schemeClr val="accent6">
                    <a:lumMod val="75000"/>
                  </a:schemeClr>
                </a:solidFill>
              </a:rPr>
              <a:t>Can you match a crop to a product?</a:t>
            </a:r>
          </a:p>
        </p:txBody>
      </p:sp>
      <p:sp>
        <p:nvSpPr>
          <p:cNvPr id="3" name="TextBox 2">
            <a:extLst>
              <a:ext uri="{FF2B5EF4-FFF2-40B4-BE49-F238E27FC236}">
                <a16:creationId xmlns:a16="http://schemas.microsoft.com/office/drawing/2014/main" id="{930F5BFF-4392-C848-83AF-1B710F7A9257}"/>
              </a:ext>
            </a:extLst>
          </p:cNvPr>
          <p:cNvSpPr txBox="1"/>
          <p:nvPr/>
        </p:nvSpPr>
        <p:spPr>
          <a:xfrm>
            <a:off x="2459831" y="3547533"/>
            <a:ext cx="7272338" cy="646331"/>
          </a:xfrm>
          <a:prstGeom prst="rect">
            <a:avLst/>
          </a:prstGeom>
          <a:noFill/>
        </p:spPr>
        <p:txBody>
          <a:bodyPr wrap="square" rtlCol="0">
            <a:spAutoFit/>
          </a:bodyPr>
          <a:lstStyle/>
          <a:p>
            <a:endParaRPr lang="en-US" dirty="0"/>
          </a:p>
          <a:p>
            <a:endParaRPr lang="en-US" dirty="0"/>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7" name="rectole0000000004"/>
          <p:cNvGraphicFramePr>
            <a:graphicFrameLocks/>
          </p:cNvGraphicFramePr>
          <p:nvPr/>
        </p:nvGraphicFramePr>
        <p:xfrm>
          <a:off x="3710624" y="5449824"/>
          <a:ext cx="1483168" cy="1298448"/>
        </p:xfrm>
        <a:graphic>
          <a:graphicData uri="http://schemas.openxmlformats.org/presentationml/2006/ole">
            <mc:AlternateContent xmlns:mc="http://schemas.openxmlformats.org/markup-compatibility/2006">
              <mc:Choice xmlns:v="urn:schemas-microsoft-com:vml" Requires="v">
                <p:oleObj spid="_x0000_s1032" name="Picture" r:id="rId3" imgW="0" imgH="0" progId="StaticMetafile">
                  <p:embed/>
                </p:oleObj>
              </mc:Choice>
              <mc:Fallback>
                <p:oleObj name="Picture" r:id="rId3" imgW="0" imgH="0" progId="StaticMetafile">
                  <p:embed/>
                  <p:pic>
                    <p:nvPicPr>
                      <p:cNvPr id="1027" name="rectole000000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624" y="5449824"/>
                        <a:ext cx="1483168" cy="1298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29" name="rectole0000000000"/>
          <p:cNvGraphicFramePr>
            <a:graphicFrameLocks/>
          </p:cNvGraphicFramePr>
          <p:nvPr/>
        </p:nvGraphicFramePr>
        <p:xfrm>
          <a:off x="3689605" y="2374370"/>
          <a:ext cx="1504187" cy="1658134"/>
        </p:xfrm>
        <a:graphic>
          <a:graphicData uri="http://schemas.openxmlformats.org/presentationml/2006/ole">
            <mc:AlternateContent xmlns:mc="http://schemas.openxmlformats.org/markup-compatibility/2006">
              <mc:Choice xmlns:v="urn:schemas-microsoft-com:vml" Requires="v">
                <p:oleObj spid="_x0000_s1033" name="Picture" r:id="rId5" imgW="0" imgH="0" progId="StaticMetafile">
                  <p:embed/>
                </p:oleObj>
              </mc:Choice>
              <mc:Fallback>
                <p:oleObj name="Picture" r:id="rId5" imgW="0" imgH="0" progId="StaticMetafile">
                  <p:embed/>
                  <p:pic>
                    <p:nvPicPr>
                      <p:cNvPr id="1029" name="rectole00000000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9605" y="2374370"/>
                        <a:ext cx="1504187" cy="165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1" name="rectole0000000002"/>
          <p:cNvGraphicFramePr>
            <a:graphicFrameLocks/>
          </p:cNvGraphicFramePr>
          <p:nvPr/>
        </p:nvGraphicFramePr>
        <p:xfrm>
          <a:off x="3689605" y="4193864"/>
          <a:ext cx="1477963" cy="1158875"/>
        </p:xfrm>
        <a:graphic>
          <a:graphicData uri="http://schemas.openxmlformats.org/presentationml/2006/ole">
            <mc:AlternateContent xmlns:mc="http://schemas.openxmlformats.org/markup-compatibility/2006">
              <mc:Choice xmlns:v="urn:schemas-microsoft-com:vml" Requires="v">
                <p:oleObj spid="_x0000_s1034" name="Picture" r:id="rId7" imgW="0" imgH="0" progId="StaticMetafile">
                  <p:embed/>
                </p:oleObj>
              </mc:Choice>
              <mc:Fallback>
                <p:oleObj name="Picture" r:id="rId7" imgW="0" imgH="0" progId="StaticMetafile">
                  <p:embed/>
                  <p:pic>
                    <p:nvPicPr>
                      <p:cNvPr id="1031" name="rectole0000000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9605" y="4193864"/>
                        <a:ext cx="14779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3" name="rectole0000000001"/>
          <p:cNvGraphicFramePr>
            <a:graphicFrameLocks/>
          </p:cNvGraphicFramePr>
          <p:nvPr/>
        </p:nvGraphicFramePr>
        <p:xfrm>
          <a:off x="6409944" y="4032504"/>
          <a:ext cx="1837944" cy="1320235"/>
        </p:xfrm>
        <a:graphic>
          <a:graphicData uri="http://schemas.openxmlformats.org/presentationml/2006/ole">
            <mc:AlternateContent xmlns:mc="http://schemas.openxmlformats.org/markup-compatibility/2006">
              <mc:Choice xmlns:v="urn:schemas-microsoft-com:vml" Requires="v">
                <p:oleObj spid="_x0000_s1035" name="Picture" r:id="rId9" imgW="0" imgH="0" progId="StaticMetafile">
                  <p:embed/>
                </p:oleObj>
              </mc:Choice>
              <mc:Fallback>
                <p:oleObj name="Picture" r:id="rId9" imgW="0" imgH="0" progId="StaticMetafile">
                  <p:embed/>
                  <p:pic>
                    <p:nvPicPr>
                      <p:cNvPr id="1033" name="rectole00000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9944" y="4032504"/>
                        <a:ext cx="1837944" cy="132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5" name="rectole0000000003"/>
          <p:cNvGraphicFramePr>
            <a:graphicFrameLocks/>
          </p:cNvGraphicFramePr>
          <p:nvPr/>
        </p:nvGraphicFramePr>
        <p:xfrm>
          <a:off x="6483096" y="5449824"/>
          <a:ext cx="1764792" cy="1115568"/>
        </p:xfrm>
        <a:graphic>
          <a:graphicData uri="http://schemas.openxmlformats.org/presentationml/2006/ole">
            <mc:AlternateContent xmlns:mc="http://schemas.openxmlformats.org/markup-compatibility/2006">
              <mc:Choice xmlns:v="urn:schemas-microsoft-com:vml" Requires="v">
                <p:oleObj spid="_x0000_s1036" name="Picture" r:id="rId11" imgW="0" imgH="0" progId="StaticMetafile">
                  <p:embed/>
                </p:oleObj>
              </mc:Choice>
              <mc:Fallback>
                <p:oleObj name="Picture" r:id="rId11" imgW="0" imgH="0" progId="StaticMetafile">
                  <p:embed/>
                  <p:pic>
                    <p:nvPicPr>
                      <p:cNvPr id="1035" name="rectole00000000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3096" y="5449824"/>
                        <a:ext cx="1764792" cy="1115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037" name="rectole0000000005"/>
          <p:cNvGraphicFramePr>
            <a:graphicFrameLocks/>
          </p:cNvGraphicFramePr>
          <p:nvPr/>
        </p:nvGraphicFramePr>
        <p:xfrm>
          <a:off x="6665976" y="2434694"/>
          <a:ext cx="1252728" cy="1286913"/>
        </p:xfrm>
        <a:graphic>
          <a:graphicData uri="http://schemas.openxmlformats.org/presentationml/2006/ole">
            <mc:AlternateContent xmlns:mc="http://schemas.openxmlformats.org/markup-compatibility/2006">
              <mc:Choice xmlns:v="urn:schemas-microsoft-com:vml" Requires="v">
                <p:oleObj spid="_x0000_s1037" name="Picture" r:id="rId13" imgW="0" imgH="0" progId="StaticMetafile">
                  <p:embed/>
                </p:oleObj>
              </mc:Choice>
              <mc:Fallback>
                <p:oleObj name="Picture" r:id="rId13" imgW="0" imgH="0" progId="StaticMetafile">
                  <p:embed/>
                  <p:pic>
                    <p:nvPicPr>
                      <p:cNvPr id="1037" name="rectole000000000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5976" y="2434694"/>
                        <a:ext cx="1252728" cy="128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7414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F5BFF-4392-C848-83AF-1B710F7A9257}"/>
              </a:ext>
            </a:extLst>
          </p:cNvPr>
          <p:cNvSpPr txBox="1"/>
          <p:nvPr/>
        </p:nvSpPr>
        <p:spPr>
          <a:xfrm>
            <a:off x="2459831" y="3547533"/>
            <a:ext cx="7272338" cy="646331"/>
          </a:xfrm>
          <a:prstGeom prst="rect">
            <a:avLst/>
          </a:prstGeom>
          <a:noFill/>
        </p:spPr>
        <p:txBody>
          <a:bodyPr wrap="square" rtlCol="0">
            <a:spAutoFit/>
          </a:bodyPr>
          <a:lstStyle/>
          <a:p>
            <a:endParaRPr lang="en-US" dirty="0"/>
          </a:p>
          <a:p>
            <a:endParaRPr lang="en-US" dirty="0"/>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2"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6"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7" name="TextBox 16">
            <a:extLst>
              <a:ext uri="{FF2B5EF4-FFF2-40B4-BE49-F238E27FC236}">
                <a16:creationId xmlns:a16="http://schemas.microsoft.com/office/drawing/2014/main" id="{3F3ED566-DD5C-4962-BE43-8E54665FB9CF}"/>
              </a:ext>
            </a:extLst>
          </p:cNvPr>
          <p:cNvSpPr txBox="1"/>
          <p:nvPr/>
        </p:nvSpPr>
        <p:spPr>
          <a:xfrm>
            <a:off x="2996752" y="606601"/>
            <a:ext cx="7349765" cy="769441"/>
          </a:xfrm>
          <a:prstGeom prst="rect">
            <a:avLst/>
          </a:prstGeom>
          <a:noFill/>
        </p:spPr>
        <p:txBody>
          <a:bodyPr wrap="square" rtlCol="0">
            <a:spAutoFit/>
          </a:bodyPr>
          <a:lstStyle/>
          <a:p>
            <a:pPr algn="ctr"/>
            <a:r>
              <a:rPr lang="en-US" sz="4400" b="1" dirty="0">
                <a:solidFill>
                  <a:schemeClr val="accent6">
                    <a:lumMod val="75000"/>
                  </a:schemeClr>
                </a:solidFill>
              </a:rPr>
              <a:t>LEAF Open </a:t>
            </a:r>
            <a:r>
              <a:rPr lang="en-US" sz="4400" b="1">
                <a:solidFill>
                  <a:schemeClr val="accent6">
                    <a:lumMod val="75000"/>
                  </a:schemeClr>
                </a:solidFill>
              </a:rPr>
              <a:t>Farm Sunday</a:t>
            </a:r>
            <a:endParaRPr lang="en-US" sz="4400" b="1" dirty="0">
              <a:solidFill>
                <a:schemeClr val="accent6">
                  <a:lumMod val="75000"/>
                </a:schemeClr>
              </a:solidFill>
            </a:endParaRPr>
          </a:p>
        </p:txBody>
      </p:sp>
      <p:sp>
        <p:nvSpPr>
          <p:cNvPr id="18" name="TextBox 17">
            <a:extLst>
              <a:ext uri="{FF2B5EF4-FFF2-40B4-BE49-F238E27FC236}">
                <a16:creationId xmlns:a16="http://schemas.microsoft.com/office/drawing/2014/main" id="{49F5EE3A-B849-4548-B8DF-B8EF9A69144B}"/>
              </a:ext>
            </a:extLst>
          </p:cNvPr>
          <p:cNvSpPr txBox="1"/>
          <p:nvPr/>
        </p:nvSpPr>
        <p:spPr>
          <a:xfrm>
            <a:off x="1642672" y="2406153"/>
            <a:ext cx="8906655" cy="3785652"/>
          </a:xfrm>
          <a:prstGeom prst="rect">
            <a:avLst/>
          </a:prstGeom>
          <a:noFill/>
        </p:spPr>
        <p:txBody>
          <a:bodyPr wrap="square" rtlCol="0">
            <a:spAutoFit/>
          </a:bodyPr>
          <a:lstStyle/>
          <a:p>
            <a:r>
              <a:rPr lang="en-GB" sz="1600" b="1" dirty="0">
                <a:solidFill>
                  <a:srgbClr val="548235"/>
                </a:solidFill>
              </a:rPr>
              <a:t>LEAF Open Farm Sunday, managed by LEAF (Linking Environment And Farming), started in 2006. Since then over 1600 farmers across the UK have opened their gates and welcomed 2.2 million people onto their farm for one Sunday in June each year.</a:t>
            </a:r>
          </a:p>
          <a:p>
            <a:endParaRPr lang="en-GB" sz="1600" dirty="0">
              <a:solidFill>
                <a:srgbClr val="548235"/>
              </a:solidFill>
            </a:endParaRPr>
          </a:p>
          <a:p>
            <a:r>
              <a:rPr lang="en-GB" sz="1600" dirty="0">
                <a:solidFill>
                  <a:srgbClr val="548235"/>
                </a:solidFill>
              </a:rPr>
              <a:t>It is a fantastic opportunity for everyone, young and old, to discover at first hand what it means to be a farmer and the fabulous work they do producing our food, enhancing the countryside and all the goods and services farmers provide. Most events are free for you to visit too.</a:t>
            </a:r>
          </a:p>
          <a:p>
            <a:endParaRPr lang="en-GB" sz="1600" dirty="0">
              <a:solidFill>
                <a:srgbClr val="548235"/>
              </a:solidFill>
            </a:endParaRPr>
          </a:p>
          <a:p>
            <a:r>
              <a:rPr lang="en-GB" sz="1600" dirty="0">
                <a:solidFill>
                  <a:srgbClr val="548235"/>
                </a:solidFill>
              </a:rPr>
              <a:t>Each event is unique based around the farm’s individual story. Activities during the day may include a farm walk, nature trail, tractor and trailer rides, demonstrations, pond dipping, activities for children, a mini farmers market or farm shop.</a:t>
            </a:r>
          </a:p>
          <a:p>
            <a:endParaRPr lang="en-GB" sz="1600" b="1" dirty="0">
              <a:solidFill>
                <a:srgbClr val="548235"/>
              </a:solidFill>
            </a:endParaRPr>
          </a:p>
          <a:p>
            <a:r>
              <a:rPr lang="en-GB" sz="1600" b="1">
                <a:solidFill>
                  <a:srgbClr val="548235"/>
                </a:solidFill>
              </a:rPr>
              <a:t>Find this year’s date and search for your local farm here: </a:t>
            </a:r>
            <a:r>
              <a:rPr lang="en-GB" sz="1600" dirty="0">
                <a:solidFill>
                  <a:srgbClr val="548235"/>
                </a:solidFill>
                <a:hlinkClick r:id="rId2"/>
              </a:rPr>
              <a:t>https://farmsunday.org/visit-a-farm</a:t>
            </a:r>
            <a:r>
              <a:rPr lang="en-GB" sz="1600" dirty="0">
                <a:solidFill>
                  <a:srgbClr val="548235"/>
                </a:solidFill>
              </a:rPr>
              <a:t> </a:t>
            </a:r>
          </a:p>
          <a:p>
            <a:endParaRPr lang="en-GB" sz="1600" dirty="0">
              <a:solidFill>
                <a:srgbClr val="548235"/>
              </a:solidFill>
            </a:endParaRPr>
          </a:p>
          <a:p>
            <a:endParaRPr lang="en-GB" sz="1600" dirty="0">
              <a:solidFill>
                <a:srgbClr val="548235"/>
              </a:solidFill>
            </a:endParaRPr>
          </a:p>
        </p:txBody>
      </p:sp>
      <p:pic>
        <p:nvPicPr>
          <p:cNvPr id="19" name="Picture 18">
            <a:extLst>
              <a:ext uri="{FF2B5EF4-FFF2-40B4-BE49-F238E27FC236}">
                <a16:creationId xmlns:a16="http://schemas.microsoft.com/office/drawing/2014/main" id="{E68B241F-5B9A-4149-B151-2A25E8C5B0A1}"/>
              </a:ext>
            </a:extLst>
          </p:cNvPr>
          <p:cNvPicPr>
            <a:picLocks noChangeAspect="1"/>
          </p:cNvPicPr>
          <p:nvPr/>
        </p:nvPicPr>
        <p:blipFill>
          <a:blip r:embed="rId3"/>
          <a:stretch>
            <a:fillRect/>
          </a:stretch>
        </p:blipFill>
        <p:spPr>
          <a:xfrm>
            <a:off x="9654240" y="413439"/>
            <a:ext cx="1790173" cy="1579276"/>
          </a:xfrm>
          <a:prstGeom prst="rect">
            <a:avLst/>
          </a:prstGeom>
        </p:spPr>
      </p:pic>
    </p:spTree>
    <p:extLst>
      <p:ext uri="{BB962C8B-B14F-4D97-AF65-F5344CB8AC3E}">
        <p14:creationId xmlns:p14="http://schemas.microsoft.com/office/powerpoint/2010/main" val="1908382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AFC465E5E477499B3BF8745097F677" ma:contentTypeVersion="10" ma:contentTypeDescription="Create a new document." ma:contentTypeScope="" ma:versionID="f70dbbbdd7f19f2b305a8a3851e3d318">
  <xsd:schema xmlns:xsd="http://www.w3.org/2001/XMLSchema" xmlns:xs="http://www.w3.org/2001/XMLSchema" xmlns:p="http://schemas.microsoft.com/office/2006/metadata/properties" xmlns:ns2="ba453524-276d-4809-9b28-4112df03f3b3" targetNamespace="http://schemas.microsoft.com/office/2006/metadata/properties" ma:root="true" ma:fieldsID="3981d8a56dfb032218d7a3818833e78d" ns2:_="">
    <xsd:import namespace="ba453524-276d-4809-9b28-4112df03f3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453524-276d-4809-9b28-4112df03f3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5200ED-B748-44C3-B3CE-9648132E9093}">
  <ds:schemaRefs>
    <ds:schemaRef ds:uri="http://schemas.microsoft.com/sharepoint/v3/contenttype/forms"/>
  </ds:schemaRefs>
</ds:datastoreItem>
</file>

<file path=customXml/itemProps2.xml><?xml version="1.0" encoding="utf-8"?>
<ds:datastoreItem xmlns:ds="http://schemas.openxmlformats.org/officeDocument/2006/customXml" ds:itemID="{EE091BB9-2041-4A9E-936A-B53249850375}">
  <ds:schemaRefs>
    <ds:schemaRef ds:uri="http://purl.org/dc/terms/"/>
    <ds:schemaRef ds:uri="http://schemas.openxmlformats.org/package/2006/metadata/core-properties"/>
    <ds:schemaRef ds:uri="http://purl.org/dc/dcmitype/"/>
    <ds:schemaRef ds:uri="http://schemas.microsoft.com/office/2006/documentManagement/types"/>
    <ds:schemaRef ds:uri="ba453524-276d-4809-9b28-4112df03f3b3"/>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A33E50A-5561-4F25-8D64-38801C9725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453524-276d-4809-9b28-4112df03f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82</TotalTime>
  <Words>103</Words>
  <Application>Microsoft Office PowerPoint</Application>
  <PresentationFormat>Widescreen</PresentationFormat>
  <Paragraphs>9</Paragraphs>
  <Slides>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Calibri</vt:lpstr>
      <vt:lpstr>Calibri Light</vt:lpstr>
      <vt:lpstr>Office Theme</vt:lpstr>
      <vt:lpstr>Picture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Bull</dc:creator>
  <cp:lastModifiedBy>Elizabeth Lake</cp:lastModifiedBy>
  <cp:revision>10</cp:revision>
  <dcterms:created xsi:type="dcterms:W3CDTF">2019-04-12T15:05:05Z</dcterms:created>
  <dcterms:modified xsi:type="dcterms:W3CDTF">2021-02-13T15:22:10Z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0x01010042AFC465E5E477499B3BF8745097F677</vt:lpwstr>
  </property>
</Properties>
</file>